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9" r:id="rId3"/>
    <p:sldId id="260" r:id="rId4"/>
    <p:sldId id="339" r:id="rId5"/>
    <p:sldId id="340" r:id="rId6"/>
    <p:sldId id="341" r:id="rId7"/>
    <p:sldId id="338" r:id="rId8"/>
    <p:sldId id="304" r:id="rId9"/>
    <p:sldId id="294" r:id="rId10"/>
    <p:sldId id="337" r:id="rId11"/>
    <p:sldId id="269" r:id="rId12"/>
    <p:sldId id="270" r:id="rId13"/>
    <p:sldId id="311" r:id="rId14"/>
    <p:sldId id="310" r:id="rId15"/>
    <p:sldId id="274" r:id="rId16"/>
    <p:sldId id="277" r:id="rId17"/>
    <p:sldId id="313" r:id="rId18"/>
    <p:sldId id="331" r:id="rId19"/>
    <p:sldId id="288" r:id="rId20"/>
    <p:sldId id="284" r:id="rId21"/>
    <p:sldId id="344" r:id="rId22"/>
    <p:sldId id="334" r:id="rId23"/>
    <p:sldId id="332" r:id="rId24"/>
    <p:sldId id="333" r:id="rId25"/>
    <p:sldId id="281" r:id="rId26"/>
    <p:sldId id="320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róbel Agnieszka" initials="WA" lastIdx="1" clrIdx="0">
    <p:extLst>
      <p:ext uri="{19B8F6BF-5375-455C-9EA6-DF929625EA0E}">
        <p15:presenceInfo xmlns:p15="http://schemas.microsoft.com/office/powerpoint/2012/main" userId="S-1-5-21-3756686867-893174319-3700931214-26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77193218857212"/>
          <c:y val="0.21257347726655998"/>
          <c:w val="0.66974030099412984"/>
          <c:h val="0.6475060350471555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Alokacja środków dla działań I osi priorytetowej RPO WP  na lata 2014-2020 (euro)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208-49EF-BC4B-4E4EDFA0EB2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208-49EF-BC4B-4E4EDFA0EB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208-49EF-BC4B-4E4EDFA0EB22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208-49EF-BC4B-4E4EDFA0EB2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208-49EF-BC4B-4E4EDFA0EB22}"/>
              </c:ext>
            </c:extLst>
          </c:dPt>
          <c:dLbls>
            <c:dLbl>
              <c:idx val="0"/>
              <c:layout>
                <c:manualLayout>
                  <c:x val="2.4421944208621562E-2"/>
                  <c:y val="-5.314594649406011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89B14F5-B272-4C36-80FE-B4C48FA9F1EB}" type="CATEGORYNAME">
                      <a:rPr lang="pl-PL" smtClean="0"/>
                      <a:pPr>
                        <a:defRPr sz="1400" b="1"/>
                      </a:pPr>
                      <a:t>[NAZWA KATEGORII]</a:t>
                    </a:fld>
                    <a:r>
                      <a:rPr lang="pl-PL" baseline="0" dirty="0" smtClean="0"/>
                      <a:t> 20 000 000,00 - </a:t>
                    </a:r>
                    <a:fld id="{62691025-F1A7-4435-9E99-2E181F74A60B}" type="VALUE">
                      <a:rPr lang="pl-PL" baseline="0" smtClean="0"/>
                      <a:pPr>
                        <a:defRPr sz="1400" b="1"/>
                      </a:pPr>
                      <a:t>[WARTOŚĆ]</a:t>
                    </a:fld>
                    <a:endParaRPr lang="pl-PL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64068935722133"/>
                      <c:h val="0.196119209961131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08-49EF-BC4B-4E4EDFA0EB22}"/>
                </c:ext>
              </c:extLst>
            </c:dLbl>
            <c:dLbl>
              <c:idx val="1"/>
              <c:layout>
                <c:manualLayout>
                  <c:x val="6.7175076415427651E-2"/>
                  <c:y val="9.4278886262689227E-3"/>
                </c:manualLayout>
              </c:layout>
              <c:tx>
                <c:rich>
                  <a:bodyPr/>
                  <a:lstStyle/>
                  <a:p>
                    <a:fld id="{28A7FC04-F50C-4DD3-BEA0-E79D25A5AD40}" type="CATEGORYNAME">
                      <a:rPr lang="pl-PL" smtClean="0"/>
                      <a:pPr/>
                      <a:t>[NAZWA KATEGORII]</a:t>
                    </a:fld>
                    <a:endParaRPr lang="pl-PL" baseline="0" dirty="0" smtClean="0"/>
                  </a:p>
                  <a:p>
                    <a:r>
                      <a:rPr lang="pl-PL" baseline="0" dirty="0" smtClean="0"/>
                      <a:t>85 000 000,00</a:t>
                    </a:r>
                  </a:p>
                  <a:p>
                    <a:fld id="{57F9AAAE-1EE9-4645-A5E9-4A06E29BD7EE}" type="VALUE">
                      <a:rPr lang="pl-PL" baseline="0" smtClean="0"/>
                      <a:pPr/>
                      <a:t>[WARTOŚĆ]</a:t>
                    </a:fld>
                    <a:endParaRPr lang="pl-PL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08-49EF-BC4B-4E4EDFA0EB22}"/>
                </c:ext>
              </c:extLst>
            </c:dLbl>
            <c:dLbl>
              <c:idx val="2"/>
              <c:layout>
                <c:manualLayout>
                  <c:x val="-8.59375E-4"/>
                  <c:y val="5.329576443800662E-2"/>
                </c:manualLayout>
              </c:layout>
              <c:tx>
                <c:rich>
                  <a:bodyPr/>
                  <a:lstStyle/>
                  <a:p>
                    <a:fld id="{6F50048E-D55F-462E-BD8C-23882C6F765A}" type="CATEGORYNAME">
                      <a:rPr lang="pl-PL" smtClean="0"/>
                      <a:pPr/>
                      <a:t>[NAZWA KATEGORII]</a:t>
                    </a:fld>
                    <a:r>
                      <a:rPr lang="pl-PL" baseline="0" dirty="0" smtClean="0"/>
                      <a:t> </a:t>
                    </a:r>
                  </a:p>
                  <a:p>
                    <a:r>
                      <a:rPr lang="pl-PL" baseline="0" dirty="0" smtClean="0"/>
                      <a:t>39 704 703,00  </a:t>
                    </a:r>
                  </a:p>
                  <a:p>
                    <a:fld id="{07598811-2878-4996-806D-B08086C6176A}" type="VALUE">
                      <a:rPr lang="pl-PL" baseline="0" smtClean="0"/>
                      <a:pPr/>
                      <a:t>[WARTOŚĆ]</a:t>
                    </a:fld>
                    <a:endParaRPr lang="pl-PL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08-49EF-BC4B-4E4EDFA0EB22}"/>
                </c:ext>
              </c:extLst>
            </c:dLbl>
            <c:dLbl>
              <c:idx val="3"/>
              <c:layout>
                <c:manualLayout>
                  <c:x val="4.1966969857866579E-4"/>
                  <c:y val="8.845254777482997E-2"/>
                </c:manualLayout>
              </c:layout>
              <c:tx>
                <c:rich>
                  <a:bodyPr/>
                  <a:lstStyle/>
                  <a:p>
                    <a:fld id="{72346D63-3443-45E8-9A43-3DD57855DA28}" type="CATEGORYNAME">
                      <a:rPr lang="pl-PL" sz="1400" b="1" smtClean="0"/>
                      <a:pPr/>
                      <a:t>[NAZWA KATEGORII]</a:t>
                    </a:fld>
                    <a:r>
                      <a:rPr lang="pl-PL" sz="1400" b="1" baseline="0" dirty="0" smtClean="0"/>
                      <a:t> </a:t>
                    </a:r>
                  </a:p>
                  <a:p>
                    <a:r>
                      <a:rPr lang="pl-PL" sz="1400" b="1" baseline="0" dirty="0" smtClean="0"/>
                      <a:t>218 288 854,00 </a:t>
                    </a:r>
                  </a:p>
                  <a:p>
                    <a:fld id="{81405F0B-04B2-4B30-86EC-70557956354F}" type="VALUE">
                      <a:rPr lang="pl-PL" sz="1400" b="1" baseline="0" smtClean="0"/>
                      <a:pPr/>
                      <a:t>[WARTOŚĆ]</a:t>
                    </a:fld>
                    <a:endParaRPr lang="pl-PL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208-49EF-BC4B-4E4EDFA0EB22}"/>
                </c:ext>
              </c:extLst>
            </c:dLbl>
            <c:dLbl>
              <c:idx val="4"/>
              <c:layout>
                <c:manualLayout>
                  <c:x val="-6.4056846858524474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5CD28CE-4EC3-4555-8FD7-16D416734A4C}" type="CATEGORYNAME">
                      <a:rPr lang="pl-PL" sz="1400" b="1" smtClean="0"/>
                      <a:pPr>
                        <a:defRPr sz="1400" b="1"/>
                      </a:pPr>
                      <a:t>[NAZWA KATEGORII]</a:t>
                    </a:fld>
                    <a:endParaRPr lang="pl-PL" sz="1400" b="1" baseline="0" dirty="0" smtClean="0"/>
                  </a:p>
                  <a:p>
                    <a:pPr>
                      <a:defRPr sz="1400" b="1"/>
                    </a:pPr>
                    <a:r>
                      <a:rPr lang="pl-PL" sz="1400" b="1" baseline="0" dirty="0" smtClean="0"/>
                      <a:t> 11 379 153,00 - </a:t>
                    </a:r>
                    <a:fld id="{A5CDB9B7-F7F4-452C-86E2-7B8953FBFB27}" type="VALUE">
                      <a:rPr lang="pl-PL" sz="1400" b="1" baseline="0" smtClean="0"/>
                      <a:pPr>
                        <a:defRPr sz="1400" b="1"/>
                      </a:pPr>
                      <a:t>[WARTOŚĆ]</a:t>
                    </a:fld>
                    <a:endParaRPr lang="pl-PL" sz="1400" b="1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511281673862736"/>
                      <c:h val="0.2148557673978719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208-49EF-BC4B-4E4EDFA0EB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Działanie 1.1 Wsparcie infrastruktury B+R jednostek naukowych</c:v>
                </c:pt>
                <c:pt idx="1">
                  <c:v>Działanie 1.2 Badania przemysłowe, prace rozwojowe oraz ich wdrożenia</c:v>
                </c:pt>
                <c:pt idx="2">
                  <c:v>Działanie 1.3 Promowanie przedsiębiorczości</c:v>
                </c:pt>
                <c:pt idx="3">
                  <c:v>Działanie 1.4 Wsparcie MŚP</c:v>
                </c:pt>
                <c:pt idx="4">
                  <c:v>Działanie 1.5 Promowanie przedsiębiorczości - Zintegrowane Inwestycje Terytorialne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0.05</c:v>
                </c:pt>
                <c:pt idx="1">
                  <c:v>0.23</c:v>
                </c:pt>
                <c:pt idx="2">
                  <c:v>0.11</c:v>
                </c:pt>
                <c:pt idx="3">
                  <c:v>0.57999999999999996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08-49EF-BC4B-4E4EDFA0EB2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12T10:45:20.307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9EDA4-5466-4B11-B332-914E8F6E7775}" type="datetimeFigureOut">
              <a:rPr lang="pl-PL" smtClean="0"/>
              <a:t>2019-05-16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BB355-9799-4319-A2AF-3722F474FF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7083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98B7-9068-49A8-978B-9AB2F2A40E0D}" type="datetimeFigureOut">
              <a:rPr lang="pl-PL" smtClean="0"/>
              <a:t>2019-05-16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14-49DE-4686-A93D-760A3FB18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087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98B7-9068-49A8-978B-9AB2F2A40E0D}" type="datetimeFigureOut">
              <a:rPr lang="pl-PL" smtClean="0"/>
              <a:t>2019-05-16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14-49DE-4686-A93D-760A3FB18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191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98B7-9068-49A8-978B-9AB2F2A40E0D}" type="datetimeFigureOut">
              <a:rPr lang="pl-PL" smtClean="0"/>
              <a:t>2019-05-16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14-49DE-4686-A93D-760A3FB18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631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98B7-9068-49A8-978B-9AB2F2A40E0D}" type="datetimeFigureOut">
              <a:rPr lang="pl-PL" smtClean="0"/>
              <a:t>2019-05-16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14-49DE-4686-A93D-760A3FB18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769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98B7-9068-49A8-978B-9AB2F2A40E0D}" type="datetimeFigureOut">
              <a:rPr lang="pl-PL" smtClean="0"/>
              <a:t>2019-05-16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14-49DE-4686-A93D-760A3FB18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022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98B7-9068-49A8-978B-9AB2F2A40E0D}" type="datetimeFigureOut">
              <a:rPr lang="pl-PL" smtClean="0"/>
              <a:t>2019-05-16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14-49DE-4686-A93D-760A3FB18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81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98B7-9068-49A8-978B-9AB2F2A40E0D}" type="datetimeFigureOut">
              <a:rPr lang="pl-PL" smtClean="0"/>
              <a:t>2019-05-16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14-49DE-4686-A93D-760A3FB18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32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98B7-9068-49A8-978B-9AB2F2A40E0D}" type="datetimeFigureOut">
              <a:rPr lang="pl-PL" smtClean="0"/>
              <a:t>2019-05-16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14-49DE-4686-A93D-760A3FB18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085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98B7-9068-49A8-978B-9AB2F2A40E0D}" type="datetimeFigureOut">
              <a:rPr lang="pl-PL" smtClean="0"/>
              <a:t>2019-05-16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14-49DE-4686-A93D-760A3FB18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7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98B7-9068-49A8-978B-9AB2F2A40E0D}" type="datetimeFigureOut">
              <a:rPr lang="pl-PL" smtClean="0"/>
              <a:t>2019-05-16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14-49DE-4686-A93D-760A3FB18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721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98B7-9068-49A8-978B-9AB2F2A40E0D}" type="datetimeFigureOut">
              <a:rPr lang="pl-PL" smtClean="0"/>
              <a:t>2019-05-16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514-49DE-4686-A93D-760A3FB18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432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798B7-9068-49A8-978B-9AB2F2A40E0D}" type="datetimeFigureOut">
              <a:rPr lang="pl-PL" smtClean="0"/>
              <a:t>2019-05-16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F6514-49DE-4686-A93D-760A3FB183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16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si.podkarpackie.pl/wp-content/uploads/2019/03/KARTA-PROJEKTU-SIECIOWANIE-M%C5%9AP.do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biznespozyczka.eu/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www.rarr.rzeszow.pl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rig-stw.pl/" TargetMode="External"/><Relationship Id="rId4" Type="http://schemas.openxmlformats.org/officeDocument/2006/relationships/hyperlink" Target="http://www.marr.com.pl/" TargetMode="External"/><Relationship Id="rId9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://opiwpr.org.pl/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://farr.pl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.jpeg"/><Relationship Id="rId4" Type="http://schemas.openxmlformats.org/officeDocument/2006/relationships/hyperlink" Target="http://kswp.org.pl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http://rpo.podkarpackie.pl/index.php/jak-skorzystac-z-programu/jak-zaczac-korzystac-z-programu" TargetMode="External"/><Relationship Id="rId7" Type="http://schemas.openxmlformats.org/officeDocument/2006/relationships/hyperlink" Target="http://rpo.podkarpackie.pl/index.php/jak-skorzystac-z-programu/zobacz-ogloszenia-i-wyniki-naboro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18.png"/><Relationship Id="rId5" Type="http://schemas.openxmlformats.org/officeDocument/2006/relationships/hyperlink" Target="http://rpo.podkarpackie.pl/index.php/jak-skorzystac-z-programu/znajdz-dofinansowanie" TargetMode="External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hyperlink" Target="http://rpo.podkarpackie.pl/index.php/realizuje-projekt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epr-pl-podk-ueefr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209" y="384175"/>
            <a:ext cx="7533410" cy="499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/>
          <p:nvPr/>
        </p:nvSpPr>
        <p:spPr>
          <a:xfrm>
            <a:off x="2033155" y="2392418"/>
            <a:ext cx="84755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</a:rPr>
              <a:t>Oferta dla przedsiębiorców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</a:rPr>
              <a:t>w ramach I osi Regionalnego Programu Operacyjnego Województwa Podkarpackiego</a:t>
            </a:r>
            <a:br>
              <a:rPr lang="pl-PL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</a:rPr>
              <a:t>na lata 2014 - 2020 </a:t>
            </a:r>
          </a:p>
        </p:txBody>
      </p:sp>
    </p:spTree>
    <p:extLst>
      <p:ext uri="{BB962C8B-B14F-4D97-AF65-F5344CB8AC3E}">
        <p14:creationId xmlns:p14="http://schemas.microsoft.com/office/powerpoint/2010/main" val="3854604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141538" y="720726"/>
            <a:ext cx="78867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731520" y="831760"/>
            <a:ext cx="10615748" cy="54685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75">
              <a:buClr>
                <a:srgbClr val="000000"/>
              </a:buClr>
              <a:buSzPct val="100000"/>
              <a:defRPr/>
            </a:pPr>
            <a:r>
              <a:rPr lang="pl-PL" sz="2000" b="1" u="sng" dirty="0">
                <a:solidFill>
                  <a:schemeClr val="tx1"/>
                </a:solidFill>
              </a:rPr>
              <a:t>Działanie 1.2 Badania przemysłowe, prace rozwojowe oraz ich wdrożenia 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12" name="Symbol zastępczy zawartości 1"/>
          <p:cNvSpPr txBox="1">
            <a:spLocks/>
          </p:cNvSpPr>
          <p:nvPr/>
        </p:nvSpPr>
        <p:spPr>
          <a:xfrm>
            <a:off x="-862150" y="1489646"/>
            <a:ext cx="12096207" cy="4821956"/>
          </a:xfrm>
          <a:prstGeom prst="rect">
            <a:avLst/>
          </a:prstGeom>
        </p:spPr>
        <p:txBody>
          <a:bodyPr/>
          <a:lstStyle>
            <a:lvl1pPr marL="299843" indent="-299843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4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649655" indent="-249867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998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99470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4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99259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04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799045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19883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598619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2998410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39820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2000" b="1" u="sng" dirty="0" smtClean="0">
                <a:solidFill>
                  <a:srgbClr val="002060"/>
                </a:solidFill>
              </a:rPr>
              <a:t>Typ </a:t>
            </a:r>
            <a:r>
              <a:rPr lang="pl-PL" sz="2000" b="1" u="sng" dirty="0">
                <a:solidFill>
                  <a:srgbClr val="002060"/>
                </a:solidFill>
              </a:rPr>
              <a:t>2: Prace </a:t>
            </a:r>
            <a:r>
              <a:rPr lang="pl-PL" sz="2000" b="1" u="sng" dirty="0" smtClean="0">
                <a:solidFill>
                  <a:srgbClr val="002060"/>
                </a:solidFill>
              </a:rPr>
              <a:t>B+R</a:t>
            </a:r>
          </a:p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sz="800" dirty="0" smtClean="0"/>
          </a:p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2000" b="1" u="sng" dirty="0" smtClean="0"/>
              <a:t>Kwalifikowalne </a:t>
            </a:r>
            <a:r>
              <a:rPr lang="pl-PL" sz="2000" b="1" u="sng" dirty="0"/>
              <a:t>są </a:t>
            </a:r>
            <a:r>
              <a:rPr lang="pl-PL" sz="2000" b="1" u="sng" dirty="0" smtClean="0"/>
              <a:t>m.in. wydatki na:</a:t>
            </a:r>
            <a:endParaRPr lang="pl-PL" sz="2000" b="1" u="sng" kern="0" dirty="0" smtClean="0">
              <a:solidFill>
                <a:srgbClr val="002060"/>
              </a:solidFill>
            </a:endParaRPr>
          </a:p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sz="800" b="1" u="sng" kern="0" dirty="0">
              <a:solidFill>
                <a:srgbClr val="002060"/>
              </a:solidFill>
            </a:endParaRPr>
          </a:p>
          <a:p>
            <a:pPr marL="2031206" indent="-285750" algn="just" defTabSz="479822">
              <a:spcAft>
                <a:spcPts val="45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pl-PL" sz="1800" dirty="0"/>
              <a:t>koszty związane z wynagrodzeniem osób prowadzących </a:t>
            </a:r>
            <a:r>
              <a:rPr lang="pl-PL" sz="1800" dirty="0" smtClean="0"/>
              <a:t>badania</a:t>
            </a:r>
          </a:p>
          <a:p>
            <a:pPr marL="2031206" indent="-285750" algn="just" defTabSz="479822">
              <a:spcAft>
                <a:spcPts val="450"/>
              </a:spcAft>
              <a:buClrTx/>
              <a:buFont typeface="Wingdings" panose="05000000000000000000" pitchFamily="2" charset="2"/>
              <a:buChar char="Ø"/>
              <a:defRPr/>
            </a:pPr>
            <a:endParaRPr lang="pl-PL" sz="800" dirty="0"/>
          </a:p>
          <a:p>
            <a:pPr marL="2031206" indent="-285750" algn="just" defTabSz="479822">
              <a:spcAft>
                <a:spcPts val="45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pl-PL" sz="1800" dirty="0" smtClean="0"/>
              <a:t>koszty </a:t>
            </a:r>
            <a:r>
              <a:rPr lang="pl-PL" sz="1800" dirty="0"/>
              <a:t>amortyzacji lub odpłatnego korzystania </a:t>
            </a:r>
            <a:r>
              <a:rPr lang="pl-PL" sz="1800" dirty="0" smtClean="0"/>
              <a:t>z </a:t>
            </a:r>
            <a:r>
              <a:rPr lang="pl-PL" sz="1800" dirty="0"/>
              <a:t>aparatury </a:t>
            </a:r>
            <a:r>
              <a:rPr lang="pl-PL" sz="1800" dirty="0" smtClean="0"/>
              <a:t>naukowo–badawczej </a:t>
            </a:r>
            <a:r>
              <a:rPr lang="pl-PL" sz="1800" dirty="0"/>
              <a:t>oraz innego </a:t>
            </a:r>
            <a:r>
              <a:rPr lang="pl-PL" sz="1800" dirty="0" smtClean="0"/>
              <a:t>sprzętu, </a:t>
            </a:r>
          </a:p>
          <a:p>
            <a:pPr marL="2031206" indent="-285750" algn="just" defTabSz="479822">
              <a:spcAft>
                <a:spcPts val="450"/>
              </a:spcAft>
              <a:buClrTx/>
              <a:buFont typeface="Wingdings" panose="05000000000000000000" pitchFamily="2" charset="2"/>
              <a:buChar char="Ø"/>
              <a:defRPr/>
            </a:pPr>
            <a:endParaRPr lang="pl-PL" sz="800" dirty="0" smtClean="0"/>
          </a:p>
          <a:p>
            <a:pPr marL="2031206" indent="-285750" algn="just" defTabSz="479822">
              <a:spcAft>
                <a:spcPts val="45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pl-PL" sz="1800" dirty="0" smtClean="0"/>
              <a:t>koszty </a:t>
            </a:r>
            <a:r>
              <a:rPr lang="pl-PL" sz="1800" dirty="0"/>
              <a:t>amortyzacji lub odpłatnego korzystania z nieopatentowanej wiedzy technicznej, patentów lub </a:t>
            </a:r>
            <a:r>
              <a:rPr lang="pl-PL" sz="1800" dirty="0" smtClean="0"/>
              <a:t>licencji</a:t>
            </a:r>
          </a:p>
          <a:p>
            <a:pPr marL="2031206" indent="-285750" algn="just" defTabSz="479822">
              <a:spcAft>
                <a:spcPts val="450"/>
              </a:spcAft>
              <a:buClrTx/>
              <a:buFont typeface="Wingdings" panose="05000000000000000000" pitchFamily="2" charset="2"/>
              <a:buChar char="Ø"/>
              <a:defRPr/>
            </a:pPr>
            <a:endParaRPr lang="pl-PL" sz="800" dirty="0" smtClean="0"/>
          </a:p>
          <a:p>
            <a:pPr marL="2031206" indent="-285750" algn="just" defTabSz="479822">
              <a:spcAft>
                <a:spcPts val="45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pl-PL" sz="1800" dirty="0" smtClean="0"/>
              <a:t> koszty </a:t>
            </a:r>
            <a:r>
              <a:rPr lang="pl-PL" sz="1800" dirty="0"/>
              <a:t>związane z nabyciem materiałów wykorzystywanych do prowadzenia prac </a:t>
            </a:r>
            <a:r>
              <a:rPr lang="pl-PL" sz="1800" dirty="0" smtClean="0"/>
              <a:t>na </a:t>
            </a:r>
            <a:r>
              <a:rPr lang="pl-PL" sz="1800" dirty="0"/>
              <a:t>przykład: surowców, półproduktów, odczynników, </a:t>
            </a:r>
            <a:r>
              <a:rPr lang="pl-PL" sz="1800" dirty="0" smtClean="0"/>
              <a:t>itp.</a:t>
            </a:r>
          </a:p>
          <a:p>
            <a:pPr marL="2031206" indent="-285750" algn="just" defTabSz="479822">
              <a:spcAft>
                <a:spcPts val="450"/>
              </a:spcAft>
              <a:buClrTx/>
              <a:buFont typeface="Wingdings" panose="05000000000000000000" pitchFamily="2" charset="2"/>
              <a:buChar char="Ø"/>
              <a:defRPr/>
            </a:pPr>
            <a:endParaRPr lang="pl-PL" sz="800" dirty="0" smtClean="0"/>
          </a:p>
          <a:p>
            <a:pPr marL="2031206" indent="-285750" algn="just" defTabSz="479822">
              <a:spcAft>
                <a:spcPts val="45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pl-PL" sz="1800" dirty="0" smtClean="0"/>
              <a:t>koszty </a:t>
            </a:r>
            <a:r>
              <a:rPr lang="pl-PL" sz="1800" dirty="0"/>
              <a:t>związane z nabyciem drobnego sprzętu służącego do realizacji badań, </a:t>
            </a:r>
            <a:endParaRPr lang="pl-PL" sz="1800" dirty="0" smtClean="0"/>
          </a:p>
          <a:p>
            <a:pPr marL="2031206" indent="-285750" algn="just" defTabSz="479822">
              <a:spcAft>
                <a:spcPts val="450"/>
              </a:spcAft>
              <a:buClrTx/>
              <a:buFont typeface="Wingdings" panose="05000000000000000000" pitchFamily="2" charset="2"/>
              <a:buChar char="Ø"/>
              <a:defRPr/>
            </a:pPr>
            <a:endParaRPr lang="pl-PL" sz="800" dirty="0" smtClean="0"/>
          </a:p>
          <a:p>
            <a:pPr marL="2031206" indent="-285750" algn="just" defTabSz="479822">
              <a:spcAft>
                <a:spcPts val="45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pl-PL" sz="1800" dirty="0" smtClean="0"/>
              <a:t>koszty </a:t>
            </a:r>
            <a:r>
              <a:rPr lang="pl-PL" sz="1800" dirty="0"/>
              <a:t>zakupu usług grzewczych, energii elektrycznej, wody lub gazu związanych z realizacją projektu.</a:t>
            </a:r>
            <a:endParaRPr lang="pl-PL" sz="1800" kern="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9573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358775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935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141538" y="720726"/>
            <a:ext cx="78867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879566" y="1014630"/>
            <a:ext cx="10398034" cy="54905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75">
              <a:buClr>
                <a:srgbClr val="000000"/>
              </a:buClr>
              <a:buSzPct val="100000"/>
              <a:defRPr/>
            </a:pPr>
            <a:r>
              <a:rPr lang="pl-PL" sz="2000" b="1" u="sng" dirty="0">
                <a:solidFill>
                  <a:schemeClr val="tx1"/>
                </a:solidFill>
              </a:rPr>
              <a:t>Działanie </a:t>
            </a:r>
            <a:r>
              <a:rPr lang="pl-PL" sz="2000" b="1" u="sng" dirty="0" smtClean="0">
                <a:solidFill>
                  <a:schemeClr val="tx1"/>
                </a:solidFill>
              </a:rPr>
              <a:t>1.3 Promowanie przedsiębiorczości 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12" name="Symbol zastępczy zawartości 1"/>
          <p:cNvSpPr txBox="1">
            <a:spLocks/>
          </p:cNvSpPr>
          <p:nvPr/>
        </p:nvSpPr>
        <p:spPr>
          <a:xfrm>
            <a:off x="-583473" y="1694308"/>
            <a:ext cx="12122330" cy="4293825"/>
          </a:xfrm>
          <a:prstGeom prst="rect">
            <a:avLst/>
          </a:prstGeom>
        </p:spPr>
        <p:txBody>
          <a:bodyPr/>
          <a:lstStyle>
            <a:lvl1pPr marL="299843" indent="-299843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4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649655" indent="-249867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998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99470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4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99259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04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799045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19883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598619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2998410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39820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2000" b="1" u="sng" dirty="0" smtClean="0">
                <a:solidFill>
                  <a:schemeClr val="tx1"/>
                </a:solidFill>
              </a:rPr>
              <a:t>Typ 5: Sieciowanie MŚP</a:t>
            </a:r>
          </a:p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sz="800" kern="0" dirty="0">
              <a:solidFill>
                <a:schemeClr val="tx1"/>
              </a:solidFill>
              <a:latin typeface="+mj-lt"/>
            </a:endParaRPr>
          </a:p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1800" kern="0" dirty="0" smtClean="0">
                <a:solidFill>
                  <a:schemeClr val="tx1"/>
                </a:solidFill>
              </a:rPr>
              <a:t>Projekty polegające na sieciowaniu przedsiębiorstw poprzez powstawanie i rozwój inicjatyw bazujących          na budowaniu marki firm lub oferty wokół wspólnych produktów lub usług, przyczyniających się do wzmocnienia konkurencyjności MŚP, aktywnie uczestniczących w sformalizowanych sieciach współpracy.</a:t>
            </a:r>
          </a:p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sz="800" kern="0" dirty="0" smtClean="0">
              <a:solidFill>
                <a:srgbClr val="002060"/>
              </a:solidFill>
              <a:latin typeface="+mj-lt"/>
            </a:endParaRPr>
          </a:p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1800" b="1" kern="0" dirty="0" smtClean="0">
                <a:solidFill>
                  <a:schemeClr val="tx1"/>
                </a:solidFill>
              </a:rPr>
              <a:t>Wsparcie dla działań polegających na:</a:t>
            </a:r>
          </a:p>
          <a:p>
            <a:pPr marL="2031206" indent="-28575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l-PL" sz="1800" kern="0" dirty="0">
                <a:solidFill>
                  <a:schemeClr val="tx1"/>
                </a:solidFill>
              </a:rPr>
              <a:t>P</a:t>
            </a:r>
            <a:r>
              <a:rPr lang="pl-PL" sz="1800" kern="0" dirty="0" smtClean="0">
                <a:solidFill>
                  <a:schemeClr val="tx1"/>
                </a:solidFill>
              </a:rPr>
              <a:t>romocji oferty wspólnego produktu/usługi (np. udział w targach, zbudowanie portalu internetowego);</a:t>
            </a:r>
          </a:p>
          <a:p>
            <a:pPr marL="2031206" indent="-28575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l-PL" sz="1800" kern="0" dirty="0" smtClean="0">
                <a:solidFill>
                  <a:schemeClr val="tx1"/>
                </a:solidFill>
              </a:rPr>
              <a:t>Stworzenie wspólnego kanału dystrybucji produktu/usługi;</a:t>
            </a:r>
          </a:p>
          <a:p>
            <a:pPr marL="2031206" indent="-28575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l-PL" sz="1800" kern="0" dirty="0" smtClean="0">
                <a:solidFill>
                  <a:schemeClr val="tx1"/>
                </a:solidFill>
              </a:rPr>
              <a:t>Podejmowaniu innych działań związanych z dotychczasową działalnością biznesową przedsiębiorstw wchodzących w skład sieci współpracy przyczyniające się do wzmocnienia ich konkurencyjności.</a:t>
            </a:r>
          </a:p>
          <a:p>
            <a:pPr marL="1745456" indent="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endParaRPr lang="pl-PL" sz="1800" dirty="0" smtClean="0"/>
          </a:p>
        </p:txBody>
      </p:sp>
      <p:pic>
        <p:nvPicPr>
          <p:cNvPr id="109573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358775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/>
          <p:nvPr/>
        </p:nvSpPr>
        <p:spPr>
          <a:xfrm>
            <a:off x="1227909" y="5072312"/>
            <a:ext cx="6096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/>
              <a:t>Termin rozpoczęcia naboru: </a:t>
            </a:r>
            <a:r>
              <a:rPr lang="pl-PL" b="1" dirty="0"/>
              <a:t>29 marca 2019 </a:t>
            </a:r>
          </a:p>
          <a:p>
            <a:r>
              <a:rPr lang="pl-PL" dirty="0"/>
              <a:t>Termin zakończenia naboru: </a:t>
            </a:r>
            <a:r>
              <a:rPr lang="pl-PL" b="1" dirty="0" smtClean="0"/>
              <a:t>30 sierpnia </a:t>
            </a:r>
            <a:r>
              <a:rPr lang="pl-PL" b="1" dirty="0"/>
              <a:t>2019</a:t>
            </a:r>
          </a:p>
          <a:p>
            <a:endParaRPr lang="pl-PL" sz="800" dirty="0"/>
          </a:p>
          <a:p>
            <a:r>
              <a:rPr lang="pl-PL" dirty="0"/>
              <a:t>Kwota środków przeznaczonych na nabór: </a:t>
            </a:r>
            <a:r>
              <a:rPr lang="pl-PL" b="1" dirty="0" smtClean="0"/>
              <a:t>15 </a:t>
            </a:r>
            <a:r>
              <a:rPr lang="pl-PL" b="1" dirty="0"/>
              <a:t>mln zł</a:t>
            </a:r>
          </a:p>
        </p:txBody>
      </p:sp>
    </p:spTree>
    <p:extLst>
      <p:ext uri="{BB962C8B-B14F-4D97-AF65-F5344CB8AC3E}">
        <p14:creationId xmlns:p14="http://schemas.microsoft.com/office/powerpoint/2010/main" val="3957876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141538" y="720726"/>
            <a:ext cx="78867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endParaRPr lang="pl-PL" sz="2400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731520" y="1108941"/>
            <a:ext cx="10398034" cy="703263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75">
              <a:buClr>
                <a:srgbClr val="000000"/>
              </a:buClr>
              <a:buSzPct val="100000"/>
              <a:defRPr/>
            </a:pPr>
            <a:r>
              <a:rPr lang="pl-PL" sz="2000" b="1" u="sng" dirty="0">
                <a:solidFill>
                  <a:schemeClr val="tx1"/>
                </a:solidFill>
              </a:rPr>
              <a:t>Działanie </a:t>
            </a:r>
            <a:r>
              <a:rPr lang="pl-PL" sz="2000" b="1" u="sng" dirty="0" smtClean="0">
                <a:solidFill>
                  <a:schemeClr val="tx1"/>
                </a:solidFill>
              </a:rPr>
              <a:t>1.3 Promowanie przedsiębiorczości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12" name="Symbol zastępczy zawartości 1"/>
          <p:cNvSpPr txBox="1">
            <a:spLocks/>
          </p:cNvSpPr>
          <p:nvPr/>
        </p:nvSpPr>
        <p:spPr>
          <a:xfrm>
            <a:off x="-627016" y="1951904"/>
            <a:ext cx="4748328" cy="355867"/>
          </a:xfrm>
          <a:prstGeom prst="rect">
            <a:avLst/>
          </a:prstGeom>
        </p:spPr>
        <p:txBody>
          <a:bodyPr/>
          <a:lstStyle>
            <a:lvl1pPr marL="299843" indent="-299843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4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649655" indent="-249867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998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99470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4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99259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04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799045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19883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598619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2998410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39820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45456" indent="0" algn="ctr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2000" b="1" u="sng" dirty="0">
                <a:solidFill>
                  <a:srgbClr val="002060"/>
                </a:solidFill>
              </a:rPr>
              <a:t>Typ 5: Sieciowanie </a:t>
            </a:r>
            <a:r>
              <a:rPr lang="pl-PL" sz="2000" b="1" u="sng" dirty="0" smtClean="0">
                <a:solidFill>
                  <a:srgbClr val="002060"/>
                </a:solidFill>
              </a:rPr>
              <a:t>MŚP</a:t>
            </a:r>
            <a:endParaRPr lang="pl-PL" sz="2000" b="1" u="sng" dirty="0">
              <a:solidFill>
                <a:srgbClr val="002060"/>
              </a:solidFill>
            </a:endParaRPr>
          </a:p>
        </p:txBody>
      </p:sp>
      <p:pic>
        <p:nvPicPr>
          <p:cNvPr id="110597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238" y="282575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997993" y="2542903"/>
            <a:ext cx="964038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u="sng" dirty="0" smtClean="0"/>
              <a:t>Kwalifikowalne są m.in. wydatki na:</a:t>
            </a:r>
          </a:p>
          <a:p>
            <a:endParaRPr lang="pl-PL" sz="800" b="1" u="sng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koszty związane z uczestnictwem w targach, konferencjach, w tym  koszty podróży krajowych i zagranicznych, koszty </a:t>
            </a:r>
            <a:r>
              <a:rPr lang="pl-PL" dirty="0"/>
              <a:t>wynajmu, budowy i obsługi stoiska </a:t>
            </a:r>
            <a:r>
              <a:rPr lang="pl-PL" dirty="0" smtClean="0"/>
              <a:t>wystawowego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koszty działań promocyjnych i informacyjnych związanych z sieciowanym </a:t>
            </a:r>
            <a:r>
              <a:rPr lang="pl-PL" dirty="0" smtClean="0"/>
              <a:t>produktem/usługą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n</a:t>
            </a:r>
            <a:r>
              <a:rPr lang="pl-PL" dirty="0" smtClean="0"/>
              <a:t>abycie/amortyzacja </a:t>
            </a:r>
            <a:r>
              <a:rPr lang="pl-PL" dirty="0"/>
              <a:t>wartości niematerialnych i prawnych m.in. w formie patentów, licencji oraz praw autorskich</a:t>
            </a:r>
            <a:r>
              <a:rPr lang="pl-PL" dirty="0" smtClean="0"/>
              <a:t>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r</a:t>
            </a:r>
            <a:r>
              <a:rPr lang="pl-PL" dirty="0" smtClean="0"/>
              <a:t>oboty budowlane, nabycie nowych środków trwałych, nabycie </a:t>
            </a:r>
            <a:r>
              <a:rPr lang="pl-PL" dirty="0"/>
              <a:t>sprzętów/urządzeń/wyposażenia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nabycie usług zewnętrznych, w tym: doradczych, informatycznych, technicznych</a:t>
            </a:r>
            <a:endParaRPr lang="pl-PL" b="1" u="sng" dirty="0"/>
          </a:p>
        </p:txBody>
      </p:sp>
    </p:spTree>
    <p:extLst>
      <p:ext uri="{BB962C8B-B14F-4D97-AF65-F5344CB8AC3E}">
        <p14:creationId xmlns:p14="http://schemas.microsoft.com/office/powerpoint/2010/main" val="2566852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141538" y="720726"/>
            <a:ext cx="78867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74766" y="921727"/>
            <a:ext cx="10598331" cy="553383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75">
              <a:buClr>
                <a:srgbClr val="000000"/>
              </a:buClr>
              <a:buSzPct val="100000"/>
              <a:defRPr/>
            </a:pPr>
            <a:r>
              <a:rPr lang="pl-PL" sz="2000" b="1" u="sng" dirty="0">
                <a:solidFill>
                  <a:schemeClr val="tx1"/>
                </a:solidFill>
              </a:rPr>
              <a:t>Działanie </a:t>
            </a:r>
            <a:r>
              <a:rPr lang="pl-PL" sz="2000" b="1" u="sng" dirty="0" smtClean="0">
                <a:solidFill>
                  <a:schemeClr val="tx1"/>
                </a:solidFill>
              </a:rPr>
              <a:t>1.3 Promowanie przedsiębiorczości 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12" name="Symbol zastępczy zawartości 1"/>
          <p:cNvSpPr txBox="1">
            <a:spLocks/>
          </p:cNvSpPr>
          <p:nvPr/>
        </p:nvSpPr>
        <p:spPr>
          <a:xfrm>
            <a:off x="-687976" y="1599912"/>
            <a:ext cx="12000410" cy="1606089"/>
          </a:xfrm>
          <a:prstGeom prst="rect">
            <a:avLst/>
          </a:prstGeom>
        </p:spPr>
        <p:txBody>
          <a:bodyPr/>
          <a:lstStyle>
            <a:lvl1pPr marL="299843" indent="-299843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4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649655" indent="-249867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998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99470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4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99259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04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799045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19883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598619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2998410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39820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2000" b="1" u="sng" dirty="0" smtClean="0">
                <a:solidFill>
                  <a:srgbClr val="002060"/>
                </a:solidFill>
              </a:rPr>
              <a:t>Typ 5: Sieciowanie MŚP</a:t>
            </a:r>
            <a:r>
              <a:rPr lang="pl-PL" sz="2000" b="1" u="sng" dirty="0">
                <a:solidFill>
                  <a:srgbClr val="002060"/>
                </a:solidFill>
              </a:rPr>
              <a:t> </a:t>
            </a:r>
          </a:p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sz="1800" dirty="0" smtClean="0"/>
          </a:p>
          <a:p>
            <a:pPr marL="0" indent="0">
              <a:buNone/>
            </a:pPr>
            <a:endParaRPr lang="pl-PL" sz="1600" dirty="0"/>
          </a:p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sz="1600" kern="0" dirty="0" smtClean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9573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358775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-769890" y="5643730"/>
            <a:ext cx="9466216" cy="710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5456" indent="0" algn="ctr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b="1" dirty="0">
                <a:solidFill>
                  <a:srgbClr val="0070C0"/>
                </a:solidFill>
              </a:rPr>
              <a:t>Minimalna i maksymalna wartość wydatków kwalifikowalnych projektu (PLN)</a:t>
            </a:r>
            <a:endParaRPr lang="pl-PL" altLang="pl-PL" b="1" u="sng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pl-PL" dirty="0">
                <a:solidFill>
                  <a:srgbClr val="002060"/>
                </a:solidFill>
              </a:rPr>
              <a:t>	</a:t>
            </a:r>
            <a:r>
              <a:rPr lang="pl-PL" dirty="0" smtClean="0">
                <a:solidFill>
                  <a:srgbClr val="002060"/>
                </a:solidFill>
              </a:rPr>
              <a:t>                   min</a:t>
            </a:r>
            <a:r>
              <a:rPr lang="pl-PL" dirty="0">
                <a:solidFill>
                  <a:srgbClr val="002060"/>
                </a:solidFill>
              </a:rPr>
              <a:t>. 100 000 PLN / max. 1 000 000 PLN 	</a:t>
            </a:r>
          </a:p>
        </p:txBody>
      </p:sp>
      <p:sp>
        <p:nvSpPr>
          <p:cNvPr id="4" name="Prostokąt 3"/>
          <p:cNvSpPr/>
          <p:nvPr/>
        </p:nvSpPr>
        <p:spPr>
          <a:xfrm>
            <a:off x="-687976" y="3021648"/>
            <a:ext cx="12296502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5456" indent="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pl-PL" dirty="0"/>
              <a:t>Wsparcie mogą uzyskać przedsięwzięcia </a:t>
            </a:r>
            <a:endParaRPr lang="pl-PL" dirty="0" smtClean="0"/>
          </a:p>
          <a:p>
            <a:pPr marL="2031206" indent="-28575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pl-PL" dirty="0" smtClean="0"/>
              <a:t>zidentyfikowane </a:t>
            </a:r>
            <a:r>
              <a:rPr lang="pl-PL" dirty="0"/>
              <a:t>w trakcie procesu przedsiębiorczego odkrywania realizowanego w ramach projektu pn. „Inteligentne specjalizacje - narzędzie wzrostu innowacyjności i konkurencyjności województwa podkarpackiego realizowanego w ramach RPO WP 2014-2020, </a:t>
            </a:r>
            <a:endParaRPr lang="pl-PL" dirty="0" smtClean="0"/>
          </a:p>
          <a:p>
            <a:pPr marL="2031206" indent="-28575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pl-PL" dirty="0" smtClean="0"/>
              <a:t>posiadające </a:t>
            </a:r>
            <a:r>
              <a:rPr lang="pl-PL" dirty="0"/>
              <a:t>pozytywną opinię Podkarpackiej Rady Innowacji w formie </a:t>
            </a:r>
            <a:r>
              <a:rPr lang="pl-PL" dirty="0" smtClean="0"/>
              <a:t>uchwały</a:t>
            </a:r>
          </a:p>
          <a:p>
            <a:pPr marL="1745456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defRPr/>
            </a:pPr>
            <a:endParaRPr lang="pl-PL" sz="800" dirty="0" smtClean="0"/>
          </a:p>
          <a:p>
            <a:pPr marL="1745456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pl-PL" dirty="0" smtClean="0"/>
              <a:t>Podkarpacka Rada Innowacyjności wydaje opinie dotyczące propozycji przedsięwzięcia na podstawie przedłożonej przez Beneficjenta </a:t>
            </a:r>
            <a:r>
              <a:rPr lang="pl-PL" u="sng" dirty="0" smtClean="0"/>
              <a:t>„</a:t>
            </a:r>
            <a:r>
              <a:rPr lang="pl-PL" dirty="0" smtClean="0">
                <a:hlinkClick r:id="rId3"/>
              </a:rPr>
              <a:t>KARTY PROJEKTU</a:t>
            </a:r>
            <a:r>
              <a:rPr lang="pl-PL" u="sng" dirty="0" smtClean="0"/>
              <a:t>”</a:t>
            </a:r>
            <a:endParaRPr lang="pl-PL" dirty="0" smtClean="0"/>
          </a:p>
          <a:p>
            <a:pPr marL="2031206" indent="-28575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pl-PL" kern="0" dirty="0"/>
          </a:p>
          <a:p>
            <a:pPr marL="1745456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defRPr/>
            </a:pPr>
            <a:endParaRPr lang="pl-PL" kern="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-800643" y="2081224"/>
            <a:ext cx="11416393" cy="85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1206" indent="-28575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pl-PL" dirty="0"/>
              <a:t>Minimalna liczba uczestników sieci – 5 MŚP (projekty realizowane wyłącznie w formie partnerstwa</a:t>
            </a:r>
            <a:r>
              <a:rPr lang="pl-PL" dirty="0" smtClean="0"/>
              <a:t>)</a:t>
            </a:r>
          </a:p>
          <a:p>
            <a:pPr marL="2031206" indent="-28575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pl-PL" sz="500" dirty="0"/>
          </a:p>
          <a:p>
            <a:pPr marL="2031206" indent="-28575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pl-PL" dirty="0" smtClean="0"/>
              <a:t>Nie </a:t>
            </a:r>
            <a:r>
              <a:rPr lang="pl-PL" dirty="0"/>
              <a:t>dopuszcza się wsparcia projektów polegających wyłącznie na zakupie usług doradczych. </a:t>
            </a:r>
          </a:p>
        </p:txBody>
      </p:sp>
    </p:spTree>
    <p:extLst>
      <p:ext uri="{BB962C8B-B14F-4D97-AF65-F5344CB8AC3E}">
        <p14:creationId xmlns:p14="http://schemas.microsoft.com/office/powerpoint/2010/main" val="4070184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141538" y="720727"/>
            <a:ext cx="7886700" cy="58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766353" y="989230"/>
            <a:ext cx="10345783" cy="47198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75">
              <a:buClr>
                <a:srgbClr val="000000"/>
              </a:buClr>
              <a:buSzPct val="100000"/>
              <a:defRPr/>
            </a:pPr>
            <a:r>
              <a:rPr lang="pl-PL" sz="2000" b="1" u="sng" dirty="0">
                <a:solidFill>
                  <a:schemeClr val="tx1"/>
                </a:solidFill>
              </a:rPr>
              <a:t>Działanie </a:t>
            </a:r>
            <a:r>
              <a:rPr lang="pl-PL" sz="2000" b="1" u="sng" dirty="0" smtClean="0">
                <a:solidFill>
                  <a:schemeClr val="tx1"/>
                </a:solidFill>
              </a:rPr>
              <a:t>1.3 Promowanie przedsiębiorczości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12" name="Symbol zastępczy zawartości 1"/>
          <p:cNvSpPr txBox="1">
            <a:spLocks/>
          </p:cNvSpPr>
          <p:nvPr/>
        </p:nvSpPr>
        <p:spPr>
          <a:xfrm>
            <a:off x="-107135" y="1653524"/>
            <a:ext cx="9803027" cy="378608"/>
          </a:xfrm>
          <a:prstGeom prst="rect">
            <a:avLst/>
          </a:prstGeom>
        </p:spPr>
        <p:txBody>
          <a:bodyPr/>
          <a:lstStyle>
            <a:lvl1pPr marL="299843" indent="-299843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4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649655" indent="-249867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998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99470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4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99259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04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799045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19883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598619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2998410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39820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2000" b="1" u="sng" dirty="0" smtClean="0">
                <a:solidFill>
                  <a:srgbClr val="002060"/>
                </a:solidFill>
              </a:rPr>
              <a:t>Typ </a:t>
            </a:r>
            <a:r>
              <a:rPr lang="pl-PL" sz="2000" b="1" u="sng" dirty="0">
                <a:solidFill>
                  <a:srgbClr val="002060"/>
                </a:solidFill>
              </a:rPr>
              <a:t>5</a:t>
            </a:r>
            <a:r>
              <a:rPr lang="pl-PL" sz="2000" b="1" u="sng" dirty="0" smtClean="0">
                <a:solidFill>
                  <a:srgbClr val="002060"/>
                </a:solidFill>
              </a:rPr>
              <a:t>: Sieciowanie MŚP</a:t>
            </a:r>
            <a:endParaRPr lang="pl-PL" sz="1600" b="1" u="sng" kern="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pl-PL" sz="1600" dirty="0"/>
              <a:t>	</a:t>
            </a:r>
          </a:p>
          <a:p>
            <a:pPr marL="2031206" indent="-285750" algn="just" defTabSz="479822">
              <a:spcAft>
                <a:spcPts val="45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endParaRPr lang="pl-PL" sz="1600" b="1" kern="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9573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358775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376656"/>
              </p:ext>
            </p:extLst>
          </p:nvPr>
        </p:nvGraphicFramePr>
        <p:xfrm>
          <a:off x="766353" y="2387004"/>
          <a:ext cx="10345783" cy="3621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6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</a:rPr>
                        <a:t>Beneficjenci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l-PL" sz="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sieć przedsiębiorstw reprezentowana przez lidera, którym może być instytucja otoczenia biznesu lub MŚP.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Maksymalny % poziom dofinansowania UE wydatków kwalifikowalnych na poziomie projektu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lphaLcParenR"/>
                      </a:pPr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pomoc de </a:t>
                      </a:r>
                      <a:r>
                        <a:rPr lang="pl-PL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minimis</a:t>
                      </a:r>
                      <a:endParaRPr lang="pl-PL" sz="16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Rozporządzenie Ministra Infrastruktury i Rozwoju z dnia 19 marca 2015 r.  </a:t>
                      </a:r>
                      <a:br>
                        <a:rPr lang="pl-PL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sprawie udzielania pomocy de </a:t>
                      </a:r>
                      <a:r>
                        <a:rPr lang="pl-PL" sz="16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minimis</a:t>
                      </a:r>
                      <a:r>
                        <a:rPr lang="pl-PL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 ramach regionalnych programów operacyjnych na lata 2014-2020 (Dz. U. z 2015 r., poz. 488) </a:t>
                      </a:r>
                      <a:r>
                        <a:rPr lang="pl-PL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85%. </a:t>
                      </a:r>
                    </a:p>
                    <a:p>
                      <a:pPr algn="just"/>
                      <a:endParaRPr lang="pl-PL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art. 18 GBER Pomoc na usługi doradcze na rzecz MŚP </a:t>
                      </a:r>
                    </a:p>
                    <a:p>
                      <a:pPr algn="just"/>
                      <a:r>
                        <a:rPr lang="pl-PL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Rozporządzenie Ministra Infrastruktury i Rozwoju z dnia 3 września 2015 r.  </a:t>
                      </a:r>
                      <a:br>
                        <a:rPr lang="pl-PL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sprawie udzielania pomocy </a:t>
                      </a:r>
                      <a:r>
                        <a:rPr lang="pl-PL" sz="16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mikroprzedsiębiorcom</a:t>
                      </a:r>
                      <a:r>
                        <a:rPr lang="pl-PL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małym i średnim przedsiębiorcom na usługi doradcze oraz udział w targach w ramach regionalnych programów operacyjnych na lata 2014–2020 (Dz. U. z 2015 r. poz. 1417) - </a:t>
                      </a:r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50%. </a:t>
                      </a: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pl-PL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just">
                        <a:spcAft>
                          <a:spcPts val="0"/>
                        </a:spcAft>
                        <a:buAutoNum type="alphaLcParenR"/>
                      </a:pP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734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255838" y="522288"/>
            <a:ext cx="78867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74765" y="869229"/>
            <a:ext cx="10711543" cy="6611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sz="2400" b="1" u="sng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pl-PL" sz="2400" b="1" u="sng" dirty="0" smtClean="0">
                <a:solidFill>
                  <a:schemeClr val="tx1"/>
                </a:solidFill>
              </a:rPr>
              <a:t>Działanie </a:t>
            </a:r>
            <a:r>
              <a:rPr lang="pl-PL" sz="2400" b="1" u="sng" dirty="0">
                <a:solidFill>
                  <a:schemeClr val="tx1"/>
                </a:solidFill>
              </a:rPr>
              <a:t>1.4 Wsparcie </a:t>
            </a:r>
            <a:r>
              <a:rPr lang="pl-PL" sz="2400" b="1" u="sng" dirty="0" smtClean="0">
                <a:solidFill>
                  <a:schemeClr val="tx1"/>
                </a:solidFill>
              </a:rPr>
              <a:t>MŚP</a:t>
            </a:r>
          </a:p>
          <a:p>
            <a:pPr algn="ctr">
              <a:defRPr/>
            </a:pPr>
            <a:r>
              <a:rPr lang="pl-PL" altLang="pl-PL" sz="1600" b="1" dirty="0">
                <a:solidFill>
                  <a:srgbClr val="002060"/>
                </a:solidFill>
                <a:ea typeface="MS Gothic" panose="020B0609070205080204" pitchFamily="49" charset="-128"/>
              </a:rPr>
              <a:t>Poddziałanie 1.4.1 Dotacje bezpośrednie </a:t>
            </a:r>
          </a:p>
          <a:p>
            <a:pPr algn="ctr" eaLnBrk="1" hangingPunct="1">
              <a:defRPr/>
            </a:pPr>
            <a:r>
              <a:rPr lang="pl-PL" altLang="pl-PL" sz="2400" b="1" u="sng" dirty="0" smtClean="0">
                <a:solidFill>
                  <a:schemeClr val="tx1"/>
                </a:solidFill>
              </a:rPr>
              <a:t> </a:t>
            </a:r>
            <a:endParaRPr lang="pl-PL" altLang="pl-PL" sz="2400" b="1" u="sng" dirty="0">
              <a:solidFill>
                <a:schemeClr val="tx1"/>
              </a:solidFill>
            </a:endParaRPr>
          </a:p>
        </p:txBody>
      </p:sp>
      <p:sp>
        <p:nvSpPr>
          <p:cNvPr id="112644" name="Symbol zastępczy zawartości 1"/>
          <p:cNvSpPr txBox="1">
            <a:spLocks/>
          </p:cNvSpPr>
          <p:nvPr/>
        </p:nvSpPr>
        <p:spPr bwMode="auto">
          <a:xfrm>
            <a:off x="-1194389" y="1877290"/>
            <a:ext cx="12531634" cy="4305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94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379663" indent="-285750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98538" indent="-198438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98588" indent="-198438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798638" indent="-198438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558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130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702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274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</a:pPr>
            <a:r>
              <a:rPr lang="pl-PL" altLang="pl-PL" sz="2000" b="1" u="sng" dirty="0" smtClean="0">
                <a:solidFill>
                  <a:srgbClr val="002060"/>
                </a:solidFill>
                <a:ea typeface="MS Gothic" panose="020B0609070205080204" pitchFamily="49" charset="-128"/>
              </a:rPr>
              <a:t>Typ </a:t>
            </a:r>
            <a:r>
              <a:rPr lang="pl-PL" altLang="pl-PL" sz="2000" b="1" u="sng" dirty="0">
                <a:solidFill>
                  <a:srgbClr val="002060"/>
                </a:solidFill>
                <a:ea typeface="MS Gothic" panose="020B0609070205080204" pitchFamily="49" charset="-128"/>
              </a:rPr>
              <a:t>1: Rozwój </a:t>
            </a:r>
            <a:r>
              <a:rPr lang="pl-PL" altLang="pl-PL" sz="2000" b="1" u="sng" dirty="0" smtClean="0">
                <a:solidFill>
                  <a:srgbClr val="002060"/>
                </a:solidFill>
                <a:ea typeface="MS Gothic" panose="020B0609070205080204" pitchFamily="49" charset="-128"/>
              </a:rPr>
              <a:t>MŚP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</a:pPr>
            <a:endParaRPr lang="pl-PL" altLang="pl-PL" sz="800" u="sng" dirty="0" smtClean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</a:pPr>
            <a:r>
              <a:rPr lang="pl-PL" altLang="pl-PL" sz="1800" dirty="0" smtClean="0">
                <a:solidFill>
                  <a:srgbClr val="002060"/>
                </a:solidFill>
                <a:ea typeface="MS Gothic" panose="020B0609070205080204" pitchFamily="49" charset="-128"/>
              </a:rPr>
              <a:t>     </a:t>
            </a:r>
            <a:r>
              <a:rPr lang="pl-PL" altLang="pl-PL" sz="1800" u="sng" dirty="0" smtClean="0">
                <a:solidFill>
                  <a:srgbClr val="002060"/>
                </a:solidFill>
                <a:ea typeface="MS Gothic" panose="020B0609070205080204" pitchFamily="49" charset="-128"/>
              </a:rPr>
              <a:t>Dofinansowanie </a:t>
            </a:r>
            <a:r>
              <a:rPr lang="pl-PL" altLang="pl-PL" sz="1800" u="sng" dirty="0">
                <a:solidFill>
                  <a:srgbClr val="002060"/>
                </a:solidFill>
                <a:ea typeface="MS Gothic" panose="020B0609070205080204" pitchFamily="49" charset="-128"/>
              </a:rPr>
              <a:t>projektów inwestycyjnych </a:t>
            </a:r>
            <a:r>
              <a:rPr lang="pl-PL" altLang="pl-PL" sz="1800" u="sng" dirty="0" smtClean="0">
                <a:solidFill>
                  <a:srgbClr val="002060"/>
                </a:solidFill>
                <a:ea typeface="MS Gothic" panose="020B0609070205080204" pitchFamily="49" charset="-128"/>
              </a:rPr>
              <a:t>MŚP  ukierunkowanych na </a:t>
            </a:r>
            <a:r>
              <a:rPr lang="pl-PL" altLang="pl-PL" sz="1800" u="sng" dirty="0">
                <a:solidFill>
                  <a:srgbClr val="002060"/>
                </a:solidFill>
                <a:ea typeface="MS Gothic" panose="020B0609070205080204" pitchFamily="49" charset="-128"/>
              </a:rPr>
              <a:t>wprowadzenie </a:t>
            </a:r>
            <a:r>
              <a:rPr lang="pl-PL" altLang="pl-PL" sz="1800" b="1" u="sng" dirty="0">
                <a:solidFill>
                  <a:srgbClr val="002060"/>
                </a:solidFill>
                <a:ea typeface="MS Gothic" panose="020B0609070205080204" pitchFamily="49" charset="-128"/>
              </a:rPr>
              <a:t>nowego lub </a:t>
            </a:r>
            <a:r>
              <a:rPr lang="pl-PL" altLang="pl-PL" sz="1800" b="1" u="sng" dirty="0" smtClean="0">
                <a:solidFill>
                  <a:srgbClr val="002060"/>
                </a:solidFill>
                <a:ea typeface="MS Gothic" panose="020B0609070205080204" pitchFamily="49" charset="-128"/>
              </a:rPr>
              <a:t>ulepszonego produktu </a:t>
            </a:r>
            <a:r>
              <a:rPr lang="pl-PL" altLang="pl-PL" sz="1800" b="1" u="sng" dirty="0">
                <a:solidFill>
                  <a:srgbClr val="002060"/>
                </a:solidFill>
                <a:ea typeface="MS Gothic" panose="020B0609070205080204" pitchFamily="49" charset="-128"/>
              </a:rPr>
              <a:t>albo </a:t>
            </a:r>
            <a:r>
              <a:rPr lang="pl-PL" altLang="pl-PL" sz="1800" b="1" u="sng" dirty="0" smtClean="0">
                <a:solidFill>
                  <a:srgbClr val="002060"/>
                </a:solidFill>
                <a:ea typeface="MS Gothic" panose="020B0609070205080204" pitchFamily="49" charset="-128"/>
              </a:rPr>
              <a:t>usługi.</a:t>
            </a:r>
          </a:p>
          <a:p>
            <a:pPr lvl="1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</a:pPr>
            <a:endParaRPr lang="pl-PL" altLang="pl-PL" sz="800" dirty="0" smtClean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 lvl="1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1800" dirty="0" smtClean="0"/>
              <a:t>Wsparcie </a:t>
            </a:r>
            <a:r>
              <a:rPr lang="pl-PL" sz="1800" dirty="0"/>
              <a:t>obejmowało będzie </a:t>
            </a:r>
            <a:r>
              <a:rPr lang="pl-PL" sz="1800" dirty="0" smtClean="0"/>
              <a:t>rozwój </a:t>
            </a:r>
            <a:r>
              <a:rPr lang="pl-PL" sz="1800" dirty="0"/>
              <a:t>MŚP, w szczególności poprzez inwestycje </a:t>
            </a:r>
            <a:r>
              <a:rPr lang="pl-PL" sz="1800" dirty="0" smtClean="0"/>
              <a:t>w </a:t>
            </a:r>
            <a:r>
              <a:rPr lang="pl-PL" sz="1800" dirty="0"/>
              <a:t>nowoczesne maszyny i </a:t>
            </a:r>
            <a:r>
              <a:rPr lang="pl-PL" sz="1800" dirty="0" smtClean="0"/>
              <a:t>urządzenia, sprzęt </a:t>
            </a:r>
            <a:r>
              <a:rPr lang="pl-PL" sz="1800" dirty="0"/>
              <a:t>produkcyjny, </a:t>
            </a:r>
            <a:r>
              <a:rPr lang="pl-PL" sz="1800" dirty="0" smtClean="0"/>
              <a:t>wartości niematerialne i prawne</a:t>
            </a:r>
          </a:p>
          <a:p>
            <a:pPr lvl="1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l-PL" sz="800" dirty="0" smtClean="0"/>
          </a:p>
          <a:p>
            <a:pPr lvl="1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1800" dirty="0" smtClean="0"/>
              <a:t>Wsparcie uzyskają wyłącznie projekty, w wyniku realizacji których wdrożony produkt lub usługa będą charakteryzowały się innowacyjności minimum na poziomie regionu</a:t>
            </a:r>
          </a:p>
          <a:p>
            <a:pPr lvl="1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l-PL" sz="800" dirty="0" smtClean="0"/>
          </a:p>
          <a:p>
            <a:pPr lvl="1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1800" dirty="0" smtClean="0"/>
              <a:t>Preferencje punktowe otrzymują projekty, które wpisują się w inteligentne specjalizacje województwa podkarpackiego oraz te, które są wynikiem prowadzonych prac badawczo rozwojowych</a:t>
            </a:r>
          </a:p>
          <a:p>
            <a:pPr lvl="1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l-PL" sz="800" dirty="0" smtClean="0"/>
          </a:p>
          <a:p>
            <a:pPr lvl="1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1800" dirty="0" smtClean="0"/>
              <a:t>Wsparcia </a:t>
            </a:r>
            <a:r>
              <a:rPr lang="pl-PL" sz="1800" dirty="0"/>
              <a:t>nie otrzymają przedsiębiorstwa realizujące przedsięwzięcie prowadzące wyłącznie do zwiększenia mocy produkcyjnych. 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</a:pPr>
            <a:r>
              <a:rPr lang="pl-PL" altLang="pl-PL" sz="1600" i="1" dirty="0" smtClean="0">
                <a:solidFill>
                  <a:srgbClr val="002060"/>
                </a:solidFill>
                <a:ea typeface="MS Gothic" panose="020B0609070205080204" pitchFamily="49" charset="-128"/>
              </a:rPr>
              <a:t/>
            </a:r>
            <a:br>
              <a:rPr lang="pl-PL" altLang="pl-PL" sz="1600" i="1" dirty="0" smtClean="0">
                <a:solidFill>
                  <a:srgbClr val="002060"/>
                </a:solidFill>
                <a:ea typeface="MS Gothic" panose="020B0609070205080204" pitchFamily="49" charset="-128"/>
              </a:rPr>
            </a:br>
            <a:r>
              <a:rPr lang="pl-PL" altLang="pl-PL" sz="1600" i="1" dirty="0" smtClean="0">
                <a:solidFill>
                  <a:srgbClr val="002060"/>
                </a:solidFill>
                <a:ea typeface="MS Gothic" panose="020B0609070205080204" pitchFamily="49" charset="-128"/>
              </a:rPr>
              <a:t>	</a:t>
            </a:r>
            <a:br>
              <a:rPr lang="pl-PL" altLang="pl-PL" sz="1600" i="1" dirty="0" smtClean="0">
                <a:solidFill>
                  <a:srgbClr val="002060"/>
                </a:solidFill>
                <a:ea typeface="MS Gothic" panose="020B0609070205080204" pitchFamily="49" charset="-128"/>
              </a:rPr>
            </a:br>
            <a:endParaRPr lang="pl-PL" altLang="pl-PL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pl-PL" altLang="pl-PL" sz="1600" dirty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pl-PL" altLang="pl-PL" sz="1600" b="1" dirty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chemeClr val="accent2"/>
              </a:buClr>
              <a:buNone/>
            </a:pPr>
            <a:r>
              <a:rPr lang="pl-PL" altLang="pl-PL" sz="1600" dirty="0">
                <a:solidFill>
                  <a:srgbClr val="002060"/>
                </a:solidFill>
                <a:ea typeface="MS Gothic" panose="020B0609070205080204" pitchFamily="49" charset="-128"/>
              </a:rPr>
              <a:t>						</a:t>
            </a:r>
            <a:r>
              <a:rPr lang="pl-PL" altLang="pl-PL" sz="1600" i="1" dirty="0">
                <a:solidFill>
                  <a:srgbClr val="002060"/>
                </a:solidFill>
                <a:ea typeface="MS Gothic" panose="020B0609070205080204" pitchFamily="49" charset="-128"/>
              </a:rPr>
              <a:t>						</a:t>
            </a:r>
            <a:endParaRPr lang="pl-PL" altLang="pl-PL" sz="1600" b="1" dirty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endParaRPr lang="pl-PL" altLang="pl-PL" sz="1600" dirty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r>
              <a:rPr lang="pl-PL" altLang="pl-PL" sz="1600" dirty="0">
                <a:solidFill>
                  <a:srgbClr val="002060"/>
                </a:solidFill>
                <a:ea typeface="MS Gothic" panose="020B0609070205080204" pitchFamily="49" charset="-128"/>
              </a:rPr>
              <a:t> </a:t>
            </a:r>
            <a:endParaRPr lang="pl-PL" altLang="pl-PL" sz="16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r>
              <a:rPr lang="pl-PL" altLang="pl-PL" sz="1600" dirty="0">
                <a:solidFill>
                  <a:srgbClr val="000000"/>
                </a:solidFill>
                <a:ea typeface="MS Gothic" panose="020B0609070205080204" pitchFamily="49" charset="-128"/>
              </a:rPr>
              <a:t>	</a:t>
            </a:r>
          </a:p>
          <a:p>
            <a:pPr algn="just"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chemeClr val="accent2"/>
              </a:buClr>
              <a:buNone/>
            </a:pPr>
            <a:endParaRPr lang="pl-PL" altLang="pl-PL" sz="1600" i="1" dirty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endParaRPr lang="pl-PL" altLang="pl-PL" sz="1200" b="1" dirty="0">
              <a:solidFill>
                <a:srgbClr val="000000"/>
              </a:solidFill>
              <a:ea typeface="MS Gothic" panose="020B0609070205080204" pitchFamily="49" charset="-128"/>
            </a:endParaRPr>
          </a:p>
        </p:txBody>
      </p:sp>
      <p:pic>
        <p:nvPicPr>
          <p:cNvPr id="112645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420688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564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255838" y="522288"/>
            <a:ext cx="7886700" cy="842962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Symbol zastępczy zawartości 1"/>
          <p:cNvSpPr txBox="1">
            <a:spLocks/>
          </p:cNvSpPr>
          <p:nvPr/>
        </p:nvSpPr>
        <p:spPr>
          <a:xfrm>
            <a:off x="-679269" y="2023629"/>
            <a:ext cx="11521439" cy="3683188"/>
          </a:xfrm>
          <a:prstGeom prst="rect">
            <a:avLst/>
          </a:prstGeom>
        </p:spPr>
        <p:txBody>
          <a:bodyPr/>
          <a:lstStyle>
            <a:lvl1pPr marL="299843" indent="-299843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4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649655" indent="-249867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998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99470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4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99259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04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799045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19883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598619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2998410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39820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45456" indent="0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2000" b="1" u="sng" dirty="0" smtClean="0">
                <a:solidFill>
                  <a:srgbClr val="002060"/>
                </a:solidFill>
              </a:rPr>
              <a:t>Typ </a:t>
            </a:r>
            <a:r>
              <a:rPr lang="pl-PL" sz="2000" b="1" u="sng" dirty="0">
                <a:solidFill>
                  <a:srgbClr val="002060"/>
                </a:solidFill>
              </a:rPr>
              <a:t>1: Rozwój </a:t>
            </a:r>
            <a:r>
              <a:rPr lang="pl-PL" sz="2000" b="1" u="sng" dirty="0" smtClean="0">
                <a:solidFill>
                  <a:srgbClr val="002060"/>
                </a:solidFill>
              </a:rPr>
              <a:t>MŚP</a:t>
            </a:r>
          </a:p>
          <a:p>
            <a:pPr marL="1745456" indent="0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altLang="pl-PL" sz="800" b="1" dirty="0" smtClean="0">
              <a:solidFill>
                <a:srgbClr val="0070C0"/>
              </a:solidFill>
            </a:endParaRPr>
          </a:p>
          <a:p>
            <a:pPr marL="1745456" indent="0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altLang="pl-PL" sz="1800" b="1" dirty="0" smtClean="0">
                <a:solidFill>
                  <a:srgbClr val="0070C0"/>
                </a:solidFill>
              </a:rPr>
              <a:t>Minimalna </a:t>
            </a:r>
            <a:r>
              <a:rPr lang="pl-PL" altLang="pl-PL" sz="1800" b="1" dirty="0">
                <a:solidFill>
                  <a:srgbClr val="0070C0"/>
                </a:solidFill>
              </a:rPr>
              <a:t>i maksymalna wartość wydatków kwalifikowalnych projektu (PLN</a:t>
            </a:r>
            <a:r>
              <a:rPr lang="pl-PL" altLang="pl-PL" sz="1800" b="1" dirty="0" smtClean="0">
                <a:solidFill>
                  <a:srgbClr val="0070C0"/>
                </a:solidFill>
              </a:rPr>
              <a:t>) – warunki brzegowe określone w SZOOP, ostateczna wartość limitów zostanie określona w </a:t>
            </a:r>
            <a:r>
              <a:rPr lang="pl-PL" altLang="pl-PL" sz="1800" b="1" u="sng" dirty="0" smtClean="0">
                <a:solidFill>
                  <a:srgbClr val="0070C0"/>
                </a:solidFill>
              </a:rPr>
              <a:t>regulaminie konkursu</a:t>
            </a:r>
          </a:p>
          <a:p>
            <a:pPr marL="1745456" indent="0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sz="1800" b="1" dirty="0" smtClean="0">
              <a:solidFill>
                <a:srgbClr val="002060"/>
              </a:solidFill>
            </a:endParaRPr>
          </a:p>
          <a:p>
            <a:pPr marL="2031206" indent="-285750" defTabSz="479822">
              <a:spcAft>
                <a:spcPts val="45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l-PL" sz="1800" dirty="0">
                <a:solidFill>
                  <a:srgbClr val="002060"/>
                </a:solidFill>
              </a:rPr>
              <a:t>d</a:t>
            </a:r>
            <a:r>
              <a:rPr lang="pl-PL" sz="1800" dirty="0" smtClean="0">
                <a:solidFill>
                  <a:srgbClr val="002060"/>
                </a:solidFill>
              </a:rPr>
              <a:t>la projektów w których przewiduje się wprowadzenie nowego lub ulepszonego produktu/usługi : </a:t>
            </a:r>
          </a:p>
          <a:p>
            <a:pPr marL="1745456" indent="0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1800" dirty="0">
                <a:solidFill>
                  <a:srgbClr val="002060"/>
                </a:solidFill>
              </a:rPr>
              <a:t> </a:t>
            </a:r>
            <a:r>
              <a:rPr lang="pl-PL" sz="1800" dirty="0" smtClean="0">
                <a:solidFill>
                  <a:srgbClr val="002060"/>
                </a:solidFill>
              </a:rPr>
              <a:t>                     </a:t>
            </a:r>
            <a:r>
              <a:rPr lang="pl-PL" sz="1800" u="sng" dirty="0" smtClean="0">
                <a:solidFill>
                  <a:srgbClr val="002060"/>
                </a:solidFill>
              </a:rPr>
              <a:t> min. 100 000 PLN / max. </a:t>
            </a:r>
            <a:r>
              <a:rPr lang="pl-PL" sz="1800" u="sng" dirty="0">
                <a:solidFill>
                  <a:srgbClr val="002060"/>
                </a:solidFill>
              </a:rPr>
              <a:t>4</a:t>
            </a:r>
            <a:r>
              <a:rPr lang="pl-PL" sz="1800" u="sng" dirty="0" smtClean="0">
                <a:solidFill>
                  <a:srgbClr val="002060"/>
                </a:solidFill>
              </a:rPr>
              <a:t> 000 000 PLN</a:t>
            </a:r>
          </a:p>
          <a:p>
            <a:pPr marL="1745456" indent="0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sz="1800" u="sng" dirty="0" smtClean="0">
              <a:solidFill>
                <a:srgbClr val="002060"/>
              </a:solidFill>
            </a:endParaRPr>
          </a:p>
          <a:p>
            <a:pPr marL="2031206" indent="-285750" defTabSz="479822">
              <a:spcAft>
                <a:spcPts val="45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l-PL" sz="1800" dirty="0">
                <a:solidFill>
                  <a:srgbClr val="002060"/>
                </a:solidFill>
              </a:rPr>
              <a:t>dla projektów w których przewiduje się wprowadzenie nowego lub ulepszonego </a:t>
            </a:r>
            <a:r>
              <a:rPr lang="pl-PL" sz="1800" dirty="0" smtClean="0">
                <a:solidFill>
                  <a:srgbClr val="002060"/>
                </a:solidFill>
              </a:rPr>
              <a:t>produktu/usługi, będącego wynikiem prowadzonych prac B+R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pl-PL" sz="1800" dirty="0">
                <a:solidFill>
                  <a:srgbClr val="002060"/>
                </a:solidFill>
              </a:rPr>
              <a:t>			</a:t>
            </a:r>
            <a:r>
              <a:rPr lang="pl-PL" sz="1800" dirty="0" smtClean="0">
                <a:solidFill>
                  <a:srgbClr val="002060"/>
                </a:solidFill>
              </a:rPr>
              <a:t>                                   </a:t>
            </a:r>
            <a:r>
              <a:rPr lang="pl-PL" sz="1800" u="sng" dirty="0" smtClean="0">
                <a:solidFill>
                  <a:srgbClr val="002060"/>
                </a:solidFill>
              </a:rPr>
              <a:t> </a:t>
            </a:r>
            <a:r>
              <a:rPr lang="pl-PL" sz="1800" u="sng" dirty="0">
                <a:solidFill>
                  <a:srgbClr val="002060"/>
                </a:solidFill>
              </a:rPr>
              <a:t>min. 100 000 PLN / max. 10 000 000 PLN</a:t>
            </a:r>
            <a:endParaRPr lang="pl-PL" sz="1800" b="1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pl-PL" sz="1800" i="1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pl-PL" sz="1600" dirty="0"/>
          </a:p>
          <a:p>
            <a:pPr marL="0" indent="0">
              <a:buNone/>
              <a:defRPr/>
            </a:pPr>
            <a:r>
              <a:rPr lang="pl-PL" sz="1600" dirty="0"/>
              <a:t>	</a:t>
            </a:r>
          </a:p>
          <a:p>
            <a:pPr marL="1745456" indent="0" algn="just" defTabSz="479822">
              <a:buClr>
                <a:schemeClr val="accent2"/>
              </a:buClr>
              <a:buNone/>
              <a:defRPr/>
            </a:pPr>
            <a:endParaRPr lang="pl-PL" sz="1600" i="1" kern="0" dirty="0">
              <a:solidFill>
                <a:srgbClr val="002060"/>
              </a:solidFill>
              <a:latin typeface="+mj-lt"/>
            </a:endParaRPr>
          </a:p>
          <a:p>
            <a:pPr>
              <a:buFont typeface="Times New Roman" pitchFamily="18" charset="0"/>
              <a:buNone/>
              <a:defRPr/>
            </a:pPr>
            <a:endParaRPr lang="pl-PL" sz="1200" b="1" kern="0" dirty="0"/>
          </a:p>
        </p:txBody>
      </p:sp>
      <p:pic>
        <p:nvPicPr>
          <p:cNvPr id="113670" name="Picture 7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88" y="423863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zaokrąglony 6"/>
          <p:cNvSpPr/>
          <p:nvPr/>
        </p:nvSpPr>
        <p:spPr>
          <a:xfrm>
            <a:off x="644434" y="1042591"/>
            <a:ext cx="10728960" cy="63816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sz="2400" b="1" u="sng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pl-PL" sz="2400" b="1" u="sng" dirty="0" smtClean="0">
                <a:solidFill>
                  <a:schemeClr val="tx1"/>
                </a:solidFill>
              </a:rPr>
              <a:t>Działanie </a:t>
            </a:r>
            <a:r>
              <a:rPr lang="pl-PL" sz="2400" b="1" u="sng" dirty="0">
                <a:solidFill>
                  <a:schemeClr val="tx1"/>
                </a:solidFill>
              </a:rPr>
              <a:t>1.4 Wsparcie </a:t>
            </a:r>
            <a:r>
              <a:rPr lang="pl-PL" sz="2400" b="1" u="sng" dirty="0" smtClean="0">
                <a:solidFill>
                  <a:schemeClr val="tx1"/>
                </a:solidFill>
              </a:rPr>
              <a:t>MŚP</a:t>
            </a:r>
          </a:p>
          <a:p>
            <a:pPr algn="ctr">
              <a:defRPr/>
            </a:pPr>
            <a:r>
              <a:rPr lang="pl-PL" altLang="pl-PL" sz="1600" b="1" dirty="0">
                <a:solidFill>
                  <a:srgbClr val="002060"/>
                </a:solidFill>
                <a:ea typeface="MS Gothic" panose="020B0609070205080204" pitchFamily="49" charset="-128"/>
              </a:rPr>
              <a:t>Poddziałanie 1.4.1 Dotacje bezpośrednie </a:t>
            </a:r>
          </a:p>
          <a:p>
            <a:pPr algn="ctr" eaLnBrk="1" hangingPunct="1">
              <a:defRPr/>
            </a:pPr>
            <a:r>
              <a:rPr lang="pl-PL" altLang="pl-PL" sz="2400" b="1" u="sng" dirty="0" smtClean="0">
                <a:solidFill>
                  <a:schemeClr val="tx1"/>
                </a:solidFill>
              </a:rPr>
              <a:t> </a:t>
            </a:r>
            <a:endParaRPr lang="pl-PL" altLang="pl-PL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46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141538" y="720727"/>
            <a:ext cx="7886700" cy="58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Symbol zastępczy zawartości 1"/>
          <p:cNvSpPr txBox="1">
            <a:spLocks/>
          </p:cNvSpPr>
          <p:nvPr/>
        </p:nvSpPr>
        <p:spPr>
          <a:xfrm>
            <a:off x="496130" y="1665103"/>
            <a:ext cx="9803027" cy="3749596"/>
          </a:xfrm>
          <a:prstGeom prst="rect">
            <a:avLst/>
          </a:prstGeom>
        </p:spPr>
        <p:txBody>
          <a:bodyPr/>
          <a:lstStyle>
            <a:lvl1pPr marL="299843" indent="-299843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4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649655" indent="-249867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998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99470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4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99259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04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799045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19883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598619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2998410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39820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45456" indent="0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1800" b="1" dirty="0" smtClean="0">
                <a:solidFill>
                  <a:srgbClr val="002060"/>
                </a:solidFill>
              </a:rPr>
              <a:t> </a:t>
            </a:r>
            <a:r>
              <a:rPr lang="pl-PL" sz="2000" b="1" u="sng" dirty="0" smtClean="0">
                <a:solidFill>
                  <a:srgbClr val="002060"/>
                </a:solidFill>
              </a:rPr>
              <a:t>Typ 1: Rozwój MŚP </a:t>
            </a:r>
            <a:r>
              <a:rPr lang="pl-PL" sz="1600" dirty="0"/>
              <a:t>	</a:t>
            </a:r>
          </a:p>
          <a:p>
            <a:pPr marL="2031206" indent="-285750" algn="just" defTabSz="479822">
              <a:spcAft>
                <a:spcPts val="45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endParaRPr lang="pl-PL" sz="1600" b="1" kern="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9573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358775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03427"/>
              </p:ext>
            </p:extLst>
          </p:nvPr>
        </p:nvGraphicFramePr>
        <p:xfrm>
          <a:off x="959893" y="2163681"/>
          <a:ext cx="10249989" cy="41621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4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5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79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</a:rPr>
                        <a:t>Beneficjenci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l-PL" sz="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mikro, małe i średnie przedsiębiorstwa, prowadzące działalność gospodarczą w sposób zorganizowany i ciągły przez okres nie krótszy niż 12 miesięcy licząc wstecz od dnia złożenia wniosku o dofinansowanie i uzyskujące przychody z ww. działalności. </a:t>
                      </a:r>
                    </a:p>
                    <a:p>
                      <a:endParaRPr lang="pl-PL" sz="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Maksymalny % poziom dofinansowania UE wydatków kwalifikowalnych na poziomie projektu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lphaLcParenR"/>
                      </a:pPr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pomoc de </a:t>
                      </a:r>
                      <a:r>
                        <a:rPr lang="pl-PL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minimis</a:t>
                      </a:r>
                      <a:endParaRPr lang="pl-PL" sz="16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Rozporządzenie Ministra Infrastruktury i Rozwoju z dnia 19 marca 2015 r.  </a:t>
                      </a:r>
                      <a:br>
                        <a:rPr lang="pl-PL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sprawie udzielania pomocy de </a:t>
                      </a:r>
                      <a:r>
                        <a:rPr lang="pl-PL" sz="16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minimis</a:t>
                      </a:r>
                      <a:r>
                        <a:rPr lang="pl-PL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 ramach regionalnych programów operacyjnych na lata 2014-2020 (Dz. U. z 2015 r., poz. 488) – </a:t>
                      </a:r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70%.</a:t>
                      </a:r>
                      <a:r>
                        <a:rPr lang="pl-PL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just"/>
                      <a:endParaRPr lang="pl-PL" sz="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regionalna pomoc inwestycyjna</a:t>
                      </a:r>
                    </a:p>
                    <a:p>
                      <a:pPr marL="285750" indent="-285750" algn="just">
                        <a:buFont typeface="Courier New" panose="02070309020205020404" pitchFamily="49" charset="0"/>
                        <a:buChar char="o"/>
                      </a:pPr>
                      <a:r>
                        <a:rPr lang="pl-PL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14 GBER Regionalna pomoc inwestycyjna </a:t>
                      </a:r>
                      <a:endParaRPr lang="pl-PL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Courier New" panose="02070309020205020404" pitchFamily="49" charset="0"/>
                        <a:buChar char="o"/>
                      </a:pPr>
                      <a:r>
                        <a:rPr lang="pl-PL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Rozporządzenie Ministra Infrastruktury i Rozwoju z dnia 3 września 2015 r. w sprawie udzielania regionalnej pomocy inwestycyjnej w ramach celu tematycznego 3 w zakresie wzmacniania konkurencyjności </a:t>
                      </a:r>
                      <a:r>
                        <a:rPr lang="pl-PL" sz="16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mikroprzedsiebiorców</a:t>
                      </a:r>
                      <a:r>
                        <a:rPr lang="pl-PL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małych i średnich przedsiębiorców w ramach regionalnych programów operacyjnych na lata 2014-2020 (Dz. U. z 2015 r., poz. 1377), tj.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endParaRPr lang="pl-PL" sz="5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mikro i małe przedsiębiorstwo – </a:t>
                      </a:r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średnie przedsiębiorstwo – </a:t>
                      </a:r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Prostokąt zaokrąglony 6"/>
          <p:cNvSpPr/>
          <p:nvPr/>
        </p:nvSpPr>
        <p:spPr>
          <a:xfrm>
            <a:off x="661851" y="862149"/>
            <a:ext cx="10485120" cy="61815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sz="2400" b="1" u="sng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pl-PL" sz="2400" b="1" u="sng" dirty="0" smtClean="0">
                <a:solidFill>
                  <a:schemeClr val="tx1"/>
                </a:solidFill>
              </a:rPr>
              <a:t>Działanie </a:t>
            </a:r>
            <a:r>
              <a:rPr lang="pl-PL" sz="2400" b="1" u="sng" dirty="0">
                <a:solidFill>
                  <a:schemeClr val="tx1"/>
                </a:solidFill>
              </a:rPr>
              <a:t>1.4 Wsparcie </a:t>
            </a:r>
            <a:r>
              <a:rPr lang="pl-PL" sz="2400" b="1" u="sng" dirty="0" smtClean="0">
                <a:solidFill>
                  <a:schemeClr val="tx1"/>
                </a:solidFill>
              </a:rPr>
              <a:t>MŚP</a:t>
            </a:r>
          </a:p>
          <a:p>
            <a:pPr algn="ctr">
              <a:defRPr/>
            </a:pPr>
            <a:r>
              <a:rPr lang="pl-PL" altLang="pl-PL" sz="1600" b="1" dirty="0">
                <a:solidFill>
                  <a:srgbClr val="002060"/>
                </a:solidFill>
                <a:ea typeface="MS Gothic" panose="020B0609070205080204" pitchFamily="49" charset="-128"/>
              </a:rPr>
              <a:t>Poddziałanie 1.4.1 Dotacje </a:t>
            </a:r>
            <a:r>
              <a:rPr lang="pl-PL" altLang="pl-PL" sz="1600" b="1" dirty="0" smtClean="0">
                <a:solidFill>
                  <a:srgbClr val="002060"/>
                </a:solidFill>
                <a:ea typeface="MS Gothic" panose="020B0609070205080204" pitchFamily="49" charset="-128"/>
              </a:rPr>
              <a:t>bezpośrednie </a:t>
            </a:r>
          </a:p>
          <a:p>
            <a:pPr algn="ctr" eaLnBrk="1" hangingPunct="1">
              <a:defRPr/>
            </a:pPr>
            <a:endParaRPr lang="pl-PL" altLang="pl-PL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62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255838" y="522288"/>
            <a:ext cx="78867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2644" name="Symbol zastępczy zawartości 1"/>
          <p:cNvSpPr txBox="1">
            <a:spLocks/>
          </p:cNvSpPr>
          <p:nvPr/>
        </p:nvSpPr>
        <p:spPr bwMode="auto">
          <a:xfrm>
            <a:off x="-1532709" y="1108485"/>
            <a:ext cx="13116493" cy="111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94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379663" indent="-285750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98538" indent="-198438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98588" indent="-198438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798638" indent="-198438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558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130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702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274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</a:pPr>
            <a:r>
              <a:rPr lang="pl-PL" sz="2000" b="1" dirty="0"/>
              <a:t>H</a:t>
            </a:r>
            <a:r>
              <a:rPr lang="pl-PL" sz="2000" b="1" dirty="0" smtClean="0"/>
              <a:t>armonogram </a:t>
            </a:r>
            <a:r>
              <a:rPr lang="pl-PL" sz="2000" b="1" dirty="0"/>
              <a:t>naborów wniosków  </a:t>
            </a:r>
            <a:r>
              <a:rPr lang="pl-PL" sz="2000" b="1" dirty="0" smtClean="0"/>
              <a:t>o </a:t>
            </a:r>
            <a:r>
              <a:rPr lang="pl-PL" sz="2000" b="1" dirty="0"/>
              <a:t>dofinansowanie w trybie konkursowym </a:t>
            </a:r>
            <a:endParaRPr lang="pl-PL" sz="2000" b="1" dirty="0" smtClean="0"/>
          </a:p>
          <a:p>
            <a:pPr lvl="1" algn="ctr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</a:pPr>
            <a:r>
              <a:rPr lang="pl-PL" sz="2000" b="1" dirty="0" smtClean="0"/>
              <a:t>dla </a:t>
            </a:r>
            <a:r>
              <a:rPr lang="pl-PL" sz="2000" b="1" dirty="0"/>
              <a:t>Regionalnego Programu Operacyjnego Województwa Podkarpackiego </a:t>
            </a:r>
            <a:endParaRPr lang="pl-PL" sz="2000" b="1" dirty="0" smtClean="0"/>
          </a:p>
          <a:p>
            <a:pPr lvl="1" algn="ctr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</a:pPr>
            <a:r>
              <a:rPr lang="pl-PL" sz="2000" b="1" dirty="0" smtClean="0"/>
              <a:t>na </a:t>
            </a:r>
            <a:r>
              <a:rPr lang="pl-PL" sz="2000" b="1" dirty="0"/>
              <a:t>lata  </a:t>
            </a:r>
            <a:r>
              <a:rPr lang="pl-PL" sz="2000" b="1" dirty="0" smtClean="0"/>
              <a:t>2014-2020 </a:t>
            </a:r>
            <a:r>
              <a:rPr lang="pl-PL" sz="2000" b="1" dirty="0"/>
              <a:t>na 2019 rok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</a:pPr>
            <a:endParaRPr lang="pl-PL" altLang="pl-PL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pl-PL" altLang="pl-PL" sz="1600" dirty="0" smtClean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pl-PL" altLang="pl-PL" sz="1600" b="1" dirty="0" smtClean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chemeClr val="accent2"/>
              </a:buClr>
              <a:buNone/>
            </a:pPr>
            <a:r>
              <a:rPr lang="pl-PL" altLang="pl-PL" sz="1600" dirty="0" smtClean="0">
                <a:solidFill>
                  <a:srgbClr val="002060"/>
                </a:solidFill>
                <a:ea typeface="MS Gothic" panose="020B0609070205080204" pitchFamily="49" charset="-128"/>
              </a:rPr>
              <a:t>						</a:t>
            </a:r>
            <a:r>
              <a:rPr lang="pl-PL" altLang="pl-PL" sz="1600" i="1" dirty="0" smtClean="0">
                <a:solidFill>
                  <a:srgbClr val="002060"/>
                </a:solidFill>
                <a:ea typeface="MS Gothic" panose="020B0609070205080204" pitchFamily="49" charset="-128"/>
              </a:rPr>
              <a:t>						</a:t>
            </a:r>
            <a:endParaRPr lang="pl-PL" altLang="pl-PL" sz="1600" b="1" dirty="0" smtClean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endParaRPr lang="pl-PL" altLang="pl-PL" sz="1600" dirty="0" smtClean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r>
              <a:rPr lang="pl-PL" altLang="pl-PL" sz="1600" dirty="0" smtClean="0">
                <a:solidFill>
                  <a:srgbClr val="002060"/>
                </a:solidFill>
                <a:ea typeface="MS Gothic" panose="020B0609070205080204" pitchFamily="49" charset="-128"/>
              </a:rPr>
              <a:t> </a:t>
            </a:r>
            <a:endParaRPr lang="pl-PL" altLang="pl-PL" sz="16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r>
              <a:rPr lang="pl-PL" altLang="pl-PL" sz="16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	</a:t>
            </a:r>
          </a:p>
          <a:p>
            <a:pPr algn="just"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chemeClr val="accent2"/>
              </a:buClr>
              <a:buNone/>
            </a:pPr>
            <a:endParaRPr lang="pl-PL" altLang="pl-PL" sz="1600" i="1" dirty="0" smtClean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endParaRPr lang="pl-PL" altLang="pl-PL" sz="1200" b="1" dirty="0">
              <a:solidFill>
                <a:srgbClr val="000000"/>
              </a:solidFill>
              <a:ea typeface="MS Gothic" panose="020B0609070205080204" pitchFamily="49" charset="-128"/>
            </a:endParaRPr>
          </a:p>
        </p:txBody>
      </p:sp>
      <p:pic>
        <p:nvPicPr>
          <p:cNvPr id="112645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420688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359346"/>
              </p:ext>
            </p:extLst>
          </p:nvPr>
        </p:nvGraphicFramePr>
        <p:xfrm>
          <a:off x="1393372" y="2470334"/>
          <a:ext cx="9048206" cy="389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4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2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1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Działanie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Typ projektu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Termin naboru/Budżet naboru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59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u="sng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Działanie</a:t>
                      </a:r>
                      <a:r>
                        <a:rPr lang="pl-PL" sz="1600" u="sng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tx1"/>
                          </a:solidFill>
                        </a:rPr>
                        <a:t>Badania przemysłowe, prace rozwojowe oraz ich wdrożenia </a:t>
                      </a:r>
                      <a:endParaRPr lang="pl-PL" sz="16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u="sng" dirty="0">
                          <a:solidFill>
                            <a:schemeClr val="tx1"/>
                          </a:solidFill>
                          <a:effectLst/>
                        </a:rPr>
                        <a:t>Prace B+R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kwiecień 2019 r.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60 mln PLN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97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u="sng" dirty="0">
                          <a:solidFill>
                            <a:schemeClr val="tx1"/>
                          </a:solidFill>
                          <a:effectLst/>
                        </a:rPr>
                        <a:t>Infrastruktura B+R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Nabór wniosków rozpoczyna się  </a:t>
                      </a:r>
                      <a:r>
                        <a:rPr lang="pl-PL" sz="1600" b="1" u="sng" dirty="0">
                          <a:solidFill>
                            <a:schemeClr val="tx1"/>
                          </a:solidFill>
                          <a:effectLst/>
                        </a:rPr>
                        <a:t>29 marca 2019 r. </a:t>
                      </a:r>
                      <a:r>
                        <a:rPr lang="pl-PL" sz="1600" b="1" u="sng" dirty="0" smtClean="0">
                          <a:solidFill>
                            <a:schemeClr val="tx1"/>
                          </a:solidFill>
                          <a:effectLst/>
                        </a:rPr>
                        <a:t>              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trwa </a:t>
                      </a:r>
                      <a:r>
                        <a:rPr lang="pl-PL" sz="1600" u="sng" dirty="0" smtClean="0">
                          <a:solidFill>
                            <a:schemeClr val="tx1"/>
                          </a:solidFill>
                          <a:effectLst/>
                        </a:rPr>
                        <a:t>do </a:t>
                      </a:r>
                      <a:r>
                        <a:rPr lang="pl-PL" sz="1600" u="sng" dirty="0">
                          <a:solidFill>
                            <a:schemeClr val="tx1"/>
                          </a:solidFill>
                          <a:effectLst/>
                        </a:rPr>
                        <a:t>28 czerwca 2019 r. 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40 mln PLN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8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u="sng" dirty="0">
                          <a:solidFill>
                            <a:schemeClr val="tx1"/>
                          </a:solidFill>
                          <a:effectLst/>
                        </a:rPr>
                        <a:t>Działanie 1.3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 Promowanie przedsiębiorczości 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u="sng" dirty="0">
                          <a:solidFill>
                            <a:schemeClr val="tx1"/>
                          </a:solidFill>
                          <a:effectLst/>
                        </a:rPr>
                        <a:t>Sieciowanie MŚP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Nabór wniosków rozpoczyna się  </a:t>
                      </a:r>
                      <a:r>
                        <a:rPr lang="pl-PL" sz="1600" b="1" u="sng" dirty="0">
                          <a:solidFill>
                            <a:schemeClr val="tx1"/>
                          </a:solidFill>
                          <a:effectLst/>
                        </a:rPr>
                        <a:t>29 marca 2019 r. </a:t>
                      </a:r>
                      <a:r>
                        <a:rPr lang="pl-PL" sz="1600" b="1" u="sng" dirty="0" smtClean="0">
                          <a:solidFill>
                            <a:schemeClr val="tx1"/>
                          </a:solidFill>
                          <a:effectLst/>
                        </a:rPr>
                        <a:t>             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trwa </a:t>
                      </a:r>
                      <a:r>
                        <a:rPr lang="pl-PL" sz="1600" u="sng" dirty="0">
                          <a:solidFill>
                            <a:schemeClr val="tx1"/>
                          </a:solidFill>
                          <a:effectLst/>
                        </a:rPr>
                        <a:t>do 30 sierpnia 2019 r. 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15 mln PLN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59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u="sng" dirty="0">
                          <a:solidFill>
                            <a:schemeClr val="tx1"/>
                          </a:solidFill>
                          <a:effectLst/>
                        </a:rPr>
                        <a:t>Działanie 1.4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 Wsparcie MŚP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u="sng" dirty="0">
                          <a:solidFill>
                            <a:schemeClr val="tx1"/>
                          </a:solidFill>
                          <a:effectLst/>
                        </a:rPr>
                        <a:t>Poddziałanie 1.4.1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 Dotacje bezpośrednie 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u="sng">
                          <a:solidFill>
                            <a:schemeClr val="tx1"/>
                          </a:solidFill>
                          <a:effectLst/>
                        </a:rPr>
                        <a:t>Rozwój MŚP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październik 2019 r.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100 mln PLN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89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u="sng" dirty="0">
                          <a:solidFill>
                            <a:schemeClr val="tx1"/>
                          </a:solidFill>
                          <a:effectLst/>
                        </a:rPr>
                        <a:t>TIK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</a:rPr>
                        <a:t>W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2019 r. nie przewiduje się naboru wniosków w zakresie typów projektów:  </a:t>
                      </a:r>
                      <a:r>
                        <a:rPr lang="pl-PL" sz="1600" i="1" dirty="0">
                          <a:solidFill>
                            <a:schemeClr val="tx1"/>
                          </a:solidFill>
                          <a:effectLst/>
                        </a:rPr>
                        <a:t>TIK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32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179638" y="1477169"/>
            <a:ext cx="78867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2027238" y="1193800"/>
            <a:ext cx="8026400" cy="7048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sz="2400" b="1" u="sng" dirty="0" smtClean="0">
              <a:solidFill>
                <a:srgbClr val="0070C0"/>
              </a:solidFill>
            </a:endParaRPr>
          </a:p>
          <a:p>
            <a:pPr algn="ctr" eaLnBrk="1" hangingPunct="1">
              <a:defRPr/>
            </a:pPr>
            <a:endParaRPr lang="pl-PL" sz="2400" b="1" u="sng" dirty="0">
              <a:solidFill>
                <a:srgbClr val="0070C0"/>
              </a:solidFill>
            </a:endParaRPr>
          </a:p>
          <a:p>
            <a:pPr algn="ctr" eaLnBrk="1" hangingPunct="1">
              <a:defRPr/>
            </a:pPr>
            <a:r>
              <a:rPr lang="pl-PL" sz="2000" b="1" u="sng" dirty="0" smtClean="0">
                <a:solidFill>
                  <a:schemeClr val="accent1">
                    <a:lumMod val="50000"/>
                  </a:schemeClr>
                </a:solidFill>
              </a:rPr>
              <a:t>Poddziałanie </a:t>
            </a:r>
            <a:r>
              <a:rPr lang="pl-PL" sz="2000" b="1" u="sng" dirty="0">
                <a:solidFill>
                  <a:schemeClr val="accent1">
                    <a:lumMod val="50000"/>
                  </a:schemeClr>
                </a:solidFill>
              </a:rPr>
              <a:t>1.4.2 Instrumenty finansowe</a:t>
            </a:r>
            <a:r>
              <a:rPr lang="pl-PL" altLang="pl-PL" sz="2000" b="1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12644" name="Symbol zastępczy zawartości 1"/>
          <p:cNvSpPr txBox="1">
            <a:spLocks/>
          </p:cNvSpPr>
          <p:nvPr/>
        </p:nvSpPr>
        <p:spPr bwMode="auto">
          <a:xfrm>
            <a:off x="775063" y="2197099"/>
            <a:ext cx="10337074" cy="321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94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379663" indent="-285750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98538" indent="-198438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98588" indent="-198438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798638" indent="-198438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558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130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702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274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Środki przeznaczone są na wypłatę pożyczek, które pozwolą przedsiębiorcom na finansowanie projektów ukierunkowanych ogólnie na wsparcie ich rozwoju. </a:t>
            </a:r>
          </a:p>
          <a:p>
            <a:pPr marL="0" lvl="1" indent="0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altLang="pl-PL" sz="1800" i="1" dirty="0">
                <a:ea typeface="MS Gothic" panose="020B0609070205080204" pitchFamily="49" charset="-128"/>
              </a:rPr>
              <a:t/>
            </a:r>
            <a:br>
              <a:rPr lang="pl-PL" altLang="pl-PL" sz="1800" i="1" dirty="0">
                <a:ea typeface="MS Gothic" panose="020B0609070205080204" pitchFamily="49" charset="-128"/>
              </a:rPr>
            </a:b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Menedżerem Funduszu jest </a:t>
            </a:r>
            <a:r>
              <a:rPr lang="pl-PL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Bank Gospodarstwa Krajowego</a:t>
            </a:r>
          </a:p>
          <a:p>
            <a:pPr marL="0" lvl="1" indent="0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sz="1800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1800" u="sng" dirty="0">
                <a:ea typeface="Calibri" panose="020F0502020204030204" pitchFamily="34" charset="0"/>
                <a:cs typeface="Times New Roman" panose="02020603050405020304" pitchFamily="18" charset="0"/>
              </a:rPr>
              <a:t>Wartość podpisanej umowy to ponad 227 mln zł. </a:t>
            </a:r>
          </a:p>
          <a:p>
            <a:pPr marL="0" lvl="1" indent="0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sz="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Ostatecznymi </a:t>
            </a: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odbiorcami wsparcia są mikro, małe i średnie przedsiębiorstwa z obszaru województwa podkarpackiego. </a:t>
            </a:r>
            <a:endParaRPr lang="pl-PL" sz="1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Wartość </a:t>
            </a: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pożyczki, którą można otrzymać to maksymalnie </a:t>
            </a:r>
            <a:b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300 000 PLN lub 600 000 PLN w zależności od charakteru realizowanego </a:t>
            </a:r>
            <a:endParaRPr lang="pl-PL" sz="1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przez </a:t>
            </a: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przedsiębiorcę przedsięwzięcia.</a:t>
            </a:r>
          </a:p>
          <a:p>
            <a:pPr marL="0" lvl="1" indent="0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altLang="pl-PL" sz="1600" b="1" i="1" dirty="0">
              <a:solidFill>
                <a:srgbClr val="002060"/>
              </a:solidFill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altLang="pl-PL" sz="1600" b="1" i="1" dirty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 marL="2093913" lvl="1" indent="0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altLang="pl-PL" sz="1600" b="1" dirty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 algn="just"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None/>
              <a:defRPr/>
            </a:pPr>
            <a:r>
              <a:rPr lang="pl-PL" altLang="pl-PL" sz="1600" dirty="0">
                <a:solidFill>
                  <a:srgbClr val="002060"/>
                </a:solidFill>
                <a:ea typeface="MS Gothic" panose="020B0609070205080204" pitchFamily="49" charset="-128"/>
              </a:rPr>
              <a:t>										 </a:t>
            </a:r>
          </a:p>
          <a:p>
            <a:pPr algn="just"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  <a:defRPr/>
            </a:pPr>
            <a:r>
              <a:rPr lang="pl-PL" altLang="pl-PL" sz="1600" dirty="0">
                <a:solidFill>
                  <a:srgbClr val="002060"/>
                </a:solidFill>
                <a:ea typeface="MS Gothic" panose="020B0609070205080204" pitchFamily="49" charset="-128"/>
              </a:rPr>
              <a:t>				</a:t>
            </a:r>
            <a:endParaRPr lang="pl-PL" altLang="pl-PL" sz="1600" dirty="0">
              <a:solidFill>
                <a:schemeClr val="accent1">
                  <a:lumMod val="75000"/>
                </a:schemeClr>
              </a:solidFill>
              <a:ea typeface="MS Gothic" panose="020B0609070205080204" pitchFamily="49" charset="-128"/>
            </a:endParaRPr>
          </a:p>
          <a:p>
            <a:pPr algn="just"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  <a:defRPr/>
            </a:pPr>
            <a:endParaRPr lang="pl-PL" altLang="pl-PL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lvl="1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pl-PL" altLang="pl-PL" sz="1600" dirty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 lvl="1" algn="just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pl-PL" altLang="pl-PL" sz="1600" b="1" dirty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 algn="just"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chemeClr val="accent2"/>
              </a:buClr>
              <a:buNone/>
              <a:defRPr/>
            </a:pPr>
            <a:r>
              <a:rPr lang="pl-PL" altLang="pl-PL" sz="1600" dirty="0">
                <a:solidFill>
                  <a:srgbClr val="002060"/>
                </a:solidFill>
                <a:ea typeface="MS Gothic" panose="020B0609070205080204" pitchFamily="49" charset="-128"/>
              </a:rPr>
              <a:t>						</a:t>
            </a:r>
            <a:r>
              <a:rPr lang="pl-PL" altLang="pl-PL" sz="1600" i="1" dirty="0">
                <a:solidFill>
                  <a:srgbClr val="002060"/>
                </a:solidFill>
                <a:ea typeface="MS Gothic" panose="020B0609070205080204" pitchFamily="49" charset="-128"/>
              </a:rPr>
              <a:t>						</a:t>
            </a:r>
            <a:endParaRPr lang="pl-PL" altLang="pl-PL" sz="1600" b="1" dirty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 algn="just"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  <a:defRPr/>
            </a:pPr>
            <a:endParaRPr lang="pl-PL" altLang="pl-PL" sz="1600" dirty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 algn="just"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  <a:defRPr/>
            </a:pPr>
            <a:r>
              <a:rPr lang="pl-PL" altLang="pl-PL" sz="1600" dirty="0">
                <a:solidFill>
                  <a:srgbClr val="002060"/>
                </a:solidFill>
                <a:ea typeface="MS Gothic" panose="020B0609070205080204" pitchFamily="49" charset="-128"/>
              </a:rPr>
              <a:t> </a:t>
            </a:r>
            <a:endParaRPr lang="pl-PL" altLang="pl-PL" sz="16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algn="just"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  <a:defRPr/>
            </a:pPr>
            <a:r>
              <a:rPr lang="pl-PL" altLang="pl-PL" sz="1600" dirty="0">
                <a:solidFill>
                  <a:srgbClr val="000000"/>
                </a:solidFill>
                <a:ea typeface="MS Gothic" panose="020B0609070205080204" pitchFamily="49" charset="-128"/>
              </a:rPr>
              <a:t>	</a:t>
            </a:r>
          </a:p>
          <a:p>
            <a:pPr algn="just"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chemeClr val="accent2"/>
              </a:buClr>
              <a:buNone/>
              <a:defRPr/>
            </a:pPr>
            <a:endParaRPr lang="pl-PL" altLang="pl-PL" sz="1600" i="1" dirty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 algn="just"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  <a:defRPr/>
            </a:pPr>
            <a:endParaRPr lang="pl-PL" altLang="pl-PL" sz="1200" b="1" dirty="0">
              <a:solidFill>
                <a:srgbClr val="000000"/>
              </a:solidFill>
              <a:ea typeface="MS Gothic" panose="020B0609070205080204" pitchFamily="49" charset="-128"/>
            </a:endParaRPr>
          </a:p>
        </p:txBody>
      </p:sp>
      <p:pic>
        <p:nvPicPr>
          <p:cNvPr id="123909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420688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910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836" y="4633481"/>
            <a:ext cx="2627313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030107" y="5972358"/>
            <a:ext cx="4221162" cy="557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lvl="1" algn="just">
              <a:lnSpc>
                <a:spcPct val="93000"/>
              </a:lnSpc>
              <a:spcAft>
                <a:spcPts val="450"/>
              </a:spcAft>
              <a:buClr>
                <a:srgbClr val="ED7D31"/>
              </a:buClr>
              <a:defRPr/>
            </a:pPr>
            <a:r>
              <a:rPr lang="pl-PL" altLang="pl-PL" sz="1400" i="1" dirty="0">
                <a:solidFill>
                  <a:srgbClr val="002060"/>
                </a:solidFill>
                <a:ea typeface="MS Gothic" panose="020B0609070205080204" pitchFamily="49" charset="-128"/>
              </a:rPr>
              <a:t>Dodatkowe informacje można uzyskać na stronie </a:t>
            </a:r>
          </a:p>
          <a:p>
            <a:pPr marL="0" lvl="1" algn="just">
              <a:lnSpc>
                <a:spcPct val="93000"/>
              </a:lnSpc>
              <a:spcAft>
                <a:spcPts val="450"/>
              </a:spcAft>
              <a:buClr>
                <a:srgbClr val="ED7D31"/>
              </a:buClr>
              <a:defRPr/>
            </a:pPr>
            <a:r>
              <a:rPr lang="pl-PL" altLang="pl-PL" sz="1400" b="1" i="1" dirty="0">
                <a:solidFill>
                  <a:srgbClr val="002060"/>
                </a:solidFill>
                <a:ea typeface="MS Gothic" panose="020B0609070205080204" pitchFamily="49" charset="-128"/>
              </a:rPr>
              <a:t>www.rpo.bgk.pl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775063" y="960042"/>
            <a:ext cx="10337074" cy="71477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sz="2400" b="1" u="sng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pl-PL" sz="2400" b="1" u="sng" dirty="0" smtClean="0">
                <a:solidFill>
                  <a:schemeClr val="tx1"/>
                </a:solidFill>
              </a:rPr>
              <a:t>Działanie </a:t>
            </a:r>
            <a:r>
              <a:rPr lang="pl-PL" sz="2400" b="1" u="sng" dirty="0">
                <a:solidFill>
                  <a:schemeClr val="tx1"/>
                </a:solidFill>
              </a:rPr>
              <a:t>1.4 Wsparcie </a:t>
            </a:r>
            <a:r>
              <a:rPr lang="pl-PL" sz="2400" b="1" u="sng" dirty="0" smtClean="0">
                <a:solidFill>
                  <a:schemeClr val="tx1"/>
                </a:solidFill>
              </a:rPr>
              <a:t>MŚP</a:t>
            </a:r>
          </a:p>
          <a:p>
            <a:pPr algn="ctr" eaLnBrk="1" hangingPunct="1">
              <a:defRPr/>
            </a:pPr>
            <a:r>
              <a:rPr lang="pl-PL" altLang="pl-PL" sz="2400" b="1" u="sng" dirty="0" smtClean="0">
                <a:solidFill>
                  <a:schemeClr val="tx1"/>
                </a:solidFill>
              </a:rPr>
              <a:t> </a:t>
            </a:r>
            <a:endParaRPr lang="pl-PL" altLang="pl-PL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44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ymbol zastępczy numeru slajdu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771A388-7FFA-4A25-8CAF-FABB7F7FA1BC}" type="slidenum">
              <a:rPr lang="pl-PL" altLang="pl-PL" sz="9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pl-PL" altLang="pl-PL" sz="900">
              <a:solidFill>
                <a:srgbClr val="898989"/>
              </a:solidFill>
            </a:endParaRPr>
          </a:p>
        </p:txBody>
      </p:sp>
      <p:sp>
        <p:nvSpPr>
          <p:cNvPr id="11" name="Prostokąt 22"/>
          <p:cNvSpPr>
            <a:spLocks noChangeArrowheads="1"/>
          </p:cNvSpPr>
          <p:nvPr/>
        </p:nvSpPr>
        <p:spPr bwMode="auto">
          <a:xfrm rot="1502768">
            <a:off x="6292851" y="3368675"/>
            <a:ext cx="30654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2000" b="1" dirty="0">
                <a:solidFill>
                  <a:schemeClr val="accent2"/>
                </a:solidFill>
                <a:latin typeface="+mn-lt"/>
              </a:rPr>
              <a:t>Ogólna kwota na realizację I osi RPO –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b="1" dirty="0">
                <a:solidFill>
                  <a:schemeClr val="accent2"/>
                </a:solidFill>
                <a:latin typeface="+mn-lt"/>
              </a:rPr>
              <a:t>374 mln </a:t>
            </a:r>
            <a:r>
              <a:rPr lang="pl-PL" altLang="pl-PL" sz="2000" b="1" dirty="0">
                <a:solidFill>
                  <a:schemeClr val="accent2"/>
                </a:solidFill>
                <a:latin typeface="+mn-lt"/>
              </a:rPr>
              <a:t>EUR</a:t>
            </a:r>
          </a:p>
        </p:txBody>
      </p:sp>
      <p:sp>
        <p:nvSpPr>
          <p:cNvPr id="107524" name="Prostokąt 6"/>
          <p:cNvSpPr>
            <a:spLocks noChangeArrowheads="1"/>
          </p:cNvSpPr>
          <p:nvPr/>
        </p:nvSpPr>
        <p:spPr bwMode="auto">
          <a:xfrm>
            <a:off x="1457325" y="1017589"/>
            <a:ext cx="8764588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altLang="pl-PL" sz="24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I oś priorytetowa „Konkurencyjna i innowacyjna gospodarka” </a:t>
            </a:r>
          </a:p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altLang="pl-PL" sz="24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RPO WP na lata 2014 - 2020</a:t>
            </a:r>
            <a:endParaRPr lang="pl-PL" altLang="pl-PL" sz="24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107525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38" y="2317751"/>
            <a:ext cx="3302000" cy="310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6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74785" flipH="1">
            <a:off x="6300788" y="4797426"/>
            <a:ext cx="23622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7926" y="4754564"/>
            <a:ext cx="1565275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8" name="Picture 9" descr="fepr-pl-podk-ueefr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463" y="287338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2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58750" y="660401"/>
            <a:ext cx="78867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4931" name="Symbol zastępczy zawartości 1"/>
          <p:cNvSpPr txBox="1">
            <a:spLocks/>
          </p:cNvSpPr>
          <p:nvPr/>
        </p:nvSpPr>
        <p:spPr bwMode="auto">
          <a:xfrm>
            <a:off x="-865521" y="379305"/>
            <a:ext cx="10511788" cy="5891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94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093913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98538" indent="-198438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98588" indent="-198438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798638" indent="-198438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558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130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702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274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</a:pPr>
            <a:r>
              <a:rPr lang="pl-PL" altLang="pl-PL" sz="1600" dirty="0">
                <a:solidFill>
                  <a:srgbClr val="000000"/>
                </a:solidFill>
                <a:ea typeface="MS Gothic" panose="020B0609070205080204" pitchFamily="49" charset="-128"/>
              </a:rPr>
              <a:t>      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</a:pPr>
            <a:r>
              <a:rPr lang="pl-PL" altLang="pl-PL" sz="2000" b="1" dirty="0">
                <a:solidFill>
                  <a:srgbClr val="0070C0"/>
                </a:solidFill>
                <a:ea typeface="MS Gothic" panose="020B0609070205080204" pitchFamily="49" charset="-128"/>
              </a:rPr>
              <a:t>Podmioty udzielające preferencyjnych pożyczek na rozwój MŚP </a:t>
            </a:r>
            <a:r>
              <a:rPr lang="pl-PL" altLang="pl-PL" sz="2000" b="1" dirty="0" smtClean="0">
                <a:solidFill>
                  <a:srgbClr val="0070C0"/>
                </a:solidFill>
                <a:ea typeface="MS Gothic" panose="020B0609070205080204" pitchFamily="49" charset="-128"/>
              </a:rPr>
              <a:t>ze </a:t>
            </a:r>
            <a:r>
              <a:rPr lang="pl-PL" altLang="pl-PL" sz="2000" b="1" dirty="0">
                <a:solidFill>
                  <a:srgbClr val="0070C0"/>
                </a:solidFill>
                <a:ea typeface="MS Gothic" panose="020B0609070205080204" pitchFamily="49" charset="-128"/>
              </a:rPr>
              <a:t>środków RPO WP na lata 2014-2020 w województwie podkarpackim:</a:t>
            </a:r>
          </a:p>
          <a:p>
            <a:pPr marL="2628900" lvl="8" indent="-649287">
              <a:lnSpc>
                <a:spcPct val="93000"/>
              </a:lnSpc>
              <a:spcBef>
                <a:spcPct val="0"/>
              </a:spcBef>
              <a:buClr>
                <a:schemeClr val="accent2"/>
              </a:buClr>
              <a:buNone/>
              <a:defRPr/>
            </a:pPr>
            <a:endParaRPr lang="pl-PL" altLang="pl-PL" sz="1600" dirty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 marL="2628900" lvl="8" indent="-649287">
              <a:lnSpc>
                <a:spcPct val="93000"/>
              </a:lnSpc>
              <a:spcBef>
                <a:spcPct val="0"/>
              </a:spcBef>
              <a:buClr>
                <a:schemeClr val="accent2"/>
              </a:buClr>
              <a:buNone/>
              <a:defRPr/>
            </a:pPr>
            <a:r>
              <a:rPr lang="pl-PL" altLang="pl-PL" sz="1600" b="1" dirty="0">
                <a:solidFill>
                  <a:srgbClr val="002060"/>
                </a:solidFill>
                <a:ea typeface="MS Gothic" panose="020B0609070205080204" pitchFamily="49" charset="-128"/>
              </a:rPr>
              <a:t> </a:t>
            </a:r>
            <a:r>
              <a:rPr lang="pl-PL" altLang="pl-PL" sz="1600" b="1" dirty="0" smtClean="0">
                <a:solidFill>
                  <a:srgbClr val="002060"/>
                </a:solidFill>
                <a:ea typeface="MS Gothic" panose="020B0609070205080204" pitchFamily="49" charset="-128"/>
              </a:rPr>
              <a:t>        </a:t>
            </a:r>
            <a:r>
              <a:rPr lang="pl-PL" altLang="pl-PL" sz="1400" b="1" dirty="0">
                <a:ea typeface="MS Gothic" panose="020B0609070205080204" pitchFamily="49" charset="-128"/>
              </a:rPr>
              <a:t> </a:t>
            </a:r>
            <a:r>
              <a:rPr lang="pl-PL" altLang="pl-PL" sz="1400" b="1" dirty="0" smtClean="0">
                <a:ea typeface="MS Gothic" panose="020B0609070205080204" pitchFamily="49" charset="-128"/>
              </a:rPr>
              <a:t>Rzeszowska </a:t>
            </a:r>
            <a:r>
              <a:rPr lang="pl-PL" altLang="pl-PL" sz="1400" b="1" dirty="0">
                <a:ea typeface="MS Gothic" panose="020B0609070205080204" pitchFamily="49" charset="-128"/>
              </a:rPr>
              <a:t>Agencja Rozwoju Regionalnego S.A</a:t>
            </a:r>
            <a:endParaRPr lang="pl-PL" altLang="pl-PL" sz="1400" dirty="0">
              <a:ea typeface="MS Gothic" panose="020B0609070205080204" pitchFamily="49" charset="-128"/>
            </a:endParaRPr>
          </a:p>
          <a:p>
            <a:pPr marL="2628900" lvl="8" indent="-649287">
              <a:lnSpc>
                <a:spcPct val="93000"/>
              </a:lnSpc>
              <a:spcBef>
                <a:spcPct val="0"/>
              </a:spcBef>
              <a:buClr>
                <a:schemeClr val="accent2"/>
              </a:buClr>
              <a:buNone/>
              <a:defRPr/>
            </a:pPr>
            <a:r>
              <a:rPr lang="pl-PL" altLang="pl-PL" sz="1400" dirty="0">
                <a:ea typeface="MS Gothic" panose="020B0609070205080204" pitchFamily="49" charset="-128"/>
              </a:rPr>
              <a:t>           ul. Szopena 51, 35-959 Rzeszów, </a:t>
            </a:r>
          </a:p>
          <a:p>
            <a:pPr marL="2628900" lvl="8" indent="-649287">
              <a:lnSpc>
                <a:spcPct val="93000"/>
              </a:lnSpc>
              <a:spcBef>
                <a:spcPct val="0"/>
              </a:spcBef>
              <a:buClr>
                <a:schemeClr val="accent2"/>
              </a:buClr>
              <a:buNone/>
              <a:defRPr/>
            </a:pPr>
            <a:r>
              <a:rPr lang="pl-PL" altLang="pl-PL" sz="1400" dirty="0">
                <a:ea typeface="MS Gothic" panose="020B0609070205080204" pitchFamily="49" charset="-128"/>
              </a:rPr>
              <a:t>           </a:t>
            </a:r>
            <a:r>
              <a:rPr lang="de-DE" altLang="pl-PL" sz="1400" dirty="0">
                <a:ea typeface="MS Gothic" panose="020B0609070205080204" pitchFamily="49" charset="-128"/>
              </a:rPr>
              <a:t>tel. </a:t>
            </a:r>
            <a:r>
              <a:rPr lang="pl-PL" sz="1400" dirty="0"/>
              <a:t>17 86 76 256, 17 86 76 231</a:t>
            </a:r>
          </a:p>
          <a:p>
            <a:pPr marL="2628900" lvl="8" indent="-649287">
              <a:lnSpc>
                <a:spcPct val="93000"/>
              </a:lnSpc>
              <a:spcBef>
                <a:spcPct val="0"/>
              </a:spcBef>
              <a:buClr>
                <a:schemeClr val="accent2"/>
              </a:buClr>
              <a:buNone/>
              <a:defRPr/>
            </a:pPr>
            <a:r>
              <a:rPr lang="pl-PL" altLang="pl-PL" sz="1400" dirty="0">
                <a:ea typeface="MS Gothic" panose="020B0609070205080204" pitchFamily="49" charset="-128"/>
              </a:rPr>
              <a:t>           </a:t>
            </a:r>
            <a:r>
              <a:rPr lang="pl-PL" altLang="pl-PL" sz="1400" b="1" dirty="0">
                <a:ea typeface="MS Gothic" panose="020B0609070205080204" pitchFamily="49" charset="-128"/>
                <a:hlinkClick r:id="rId2"/>
              </a:rPr>
              <a:t>http://www.rarr.rzeszow.pl</a:t>
            </a:r>
            <a:endParaRPr lang="pl-PL" altLang="pl-PL" sz="1600" dirty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</a:pPr>
            <a:r>
              <a:rPr lang="pl-PL" altLang="pl-PL" sz="1600" b="1" dirty="0">
                <a:solidFill>
                  <a:srgbClr val="002060"/>
                </a:solidFill>
                <a:ea typeface="MS Gothic" panose="020B0609070205080204" pitchFamily="49" charset="-128"/>
              </a:rPr>
              <a:t>	</a:t>
            </a:r>
            <a:endParaRPr lang="pl-PL" altLang="pl-PL" sz="1600" b="1" dirty="0" smtClean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</a:pPr>
            <a:r>
              <a:rPr lang="pl-PL" altLang="pl-PL" sz="1400" b="1" dirty="0" smtClean="0">
                <a:ea typeface="MS Gothic" panose="020B0609070205080204" pitchFamily="49" charset="-128"/>
              </a:rPr>
              <a:t>	Lubelska </a:t>
            </a:r>
            <a:r>
              <a:rPr lang="pl-PL" altLang="pl-PL" sz="1400" b="1" dirty="0">
                <a:ea typeface="MS Gothic" panose="020B0609070205080204" pitchFamily="49" charset="-128"/>
              </a:rPr>
              <a:t>Fundacja Rozwoju </a:t>
            </a:r>
            <a:endParaRPr lang="pl-PL" altLang="pl-PL" sz="1400" b="1" dirty="0" smtClean="0">
              <a:ea typeface="MS Gothic" panose="020B0609070205080204" pitchFamily="49" charset="-128"/>
            </a:endParaRP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</a:pPr>
            <a:r>
              <a:rPr lang="pl-PL" altLang="pl-PL" sz="1400" b="1" dirty="0">
                <a:ea typeface="MS Gothic" panose="020B0609070205080204" pitchFamily="49" charset="-128"/>
              </a:rPr>
              <a:t> </a:t>
            </a:r>
            <a:r>
              <a:rPr lang="pl-PL" altLang="pl-PL" sz="1400" b="1" dirty="0" smtClean="0">
                <a:ea typeface="MS Gothic" panose="020B0609070205080204" pitchFamily="49" charset="-128"/>
              </a:rPr>
              <a:t>       Oddział </a:t>
            </a:r>
            <a:r>
              <a:rPr lang="pl-PL" altLang="pl-PL" sz="1400" b="1" dirty="0">
                <a:ea typeface="MS Gothic" panose="020B0609070205080204" pitchFamily="49" charset="-128"/>
              </a:rPr>
              <a:t>w Rzeszowie</a:t>
            </a:r>
            <a:r>
              <a:rPr lang="pl-PL" altLang="pl-PL" sz="1400" dirty="0">
                <a:ea typeface="MS Gothic" panose="020B0609070205080204" pitchFamily="49" charset="-128"/>
              </a:rPr>
              <a:t/>
            </a:r>
            <a:br>
              <a:rPr lang="pl-PL" altLang="pl-PL" sz="1400" dirty="0">
                <a:ea typeface="MS Gothic" panose="020B0609070205080204" pitchFamily="49" charset="-128"/>
              </a:rPr>
            </a:br>
            <a:r>
              <a:rPr lang="pl-PL" altLang="pl-PL" sz="1400" dirty="0">
                <a:ea typeface="MS Gothic" panose="020B0609070205080204" pitchFamily="49" charset="-128"/>
              </a:rPr>
              <a:t>	ul. Kolejowa 1,  </a:t>
            </a:r>
            <a:r>
              <a:rPr lang="de-DE" altLang="pl-PL" sz="1400" dirty="0">
                <a:ea typeface="MS Gothic" panose="020B0609070205080204" pitchFamily="49" charset="-128"/>
              </a:rPr>
              <a:t>tel. 17 853 59 17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r>
              <a:rPr lang="pl-PL" altLang="pl-PL" sz="1400" dirty="0">
                <a:ea typeface="MS Gothic" panose="020B0609070205080204" pitchFamily="49" charset="-128"/>
              </a:rPr>
              <a:t>				</a:t>
            </a:r>
            <a:r>
              <a:rPr lang="pl-PL" altLang="pl-PL" sz="1400" dirty="0" smtClean="0">
                <a:ea typeface="MS Gothic" panose="020B0609070205080204" pitchFamily="49" charset="-128"/>
              </a:rPr>
              <a:t>	</a:t>
            </a:r>
            <a:r>
              <a:rPr lang="pl-PL" altLang="pl-PL" sz="1400" b="1" u="sng" dirty="0" smtClean="0">
                <a:ea typeface="MS Gothic" panose="020B0609070205080204" pitchFamily="49" charset="-128"/>
                <a:hlinkClick r:id="rId3"/>
              </a:rPr>
              <a:t>www.biznespozyczka.eu</a:t>
            </a:r>
            <a:r>
              <a:rPr lang="pl-PL" altLang="pl-PL" sz="1400" dirty="0">
                <a:ea typeface="MS Gothic" panose="020B0609070205080204" pitchFamily="49" charset="-128"/>
              </a:rPr>
              <a:t>			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None/>
            </a:pPr>
            <a:r>
              <a:rPr lang="pl-PL" altLang="pl-PL" sz="1600" b="1" dirty="0">
                <a:ea typeface="MS Gothic" panose="020B0609070205080204" pitchFamily="49" charset="-128"/>
              </a:rPr>
              <a:t>	</a:t>
            </a:r>
            <a:r>
              <a:rPr lang="pl-PL" altLang="pl-PL" sz="1600" b="1" dirty="0" smtClean="0">
                <a:ea typeface="MS Gothic" panose="020B0609070205080204" pitchFamily="49" charset="-128"/>
              </a:rPr>
              <a:t>				</a:t>
            </a:r>
            <a:r>
              <a:rPr lang="pl-PL" altLang="pl-PL" sz="1400" b="1" dirty="0" smtClean="0">
                <a:ea typeface="MS Gothic" panose="020B0609070205080204" pitchFamily="49" charset="-128"/>
              </a:rPr>
              <a:t>Agencja </a:t>
            </a:r>
            <a:r>
              <a:rPr lang="pl-PL" altLang="pl-PL" sz="1400" b="1" dirty="0">
                <a:ea typeface="MS Gothic" panose="020B0609070205080204" pitchFamily="49" charset="-128"/>
              </a:rPr>
              <a:t>Rozwoju Regionalnego „MARR” S.A.</a:t>
            </a:r>
            <a:r>
              <a:rPr lang="pl-PL" altLang="pl-PL" sz="1400" dirty="0">
                <a:ea typeface="MS Gothic" panose="020B0609070205080204" pitchFamily="49" charset="-128"/>
              </a:rPr>
              <a:t/>
            </a:r>
            <a:br>
              <a:rPr lang="pl-PL" altLang="pl-PL" sz="1400" dirty="0">
                <a:ea typeface="MS Gothic" panose="020B0609070205080204" pitchFamily="49" charset="-128"/>
              </a:rPr>
            </a:br>
            <a:r>
              <a:rPr lang="pl-PL" altLang="pl-PL" sz="1400" dirty="0">
                <a:ea typeface="MS Gothic" panose="020B0609070205080204" pitchFamily="49" charset="-128"/>
              </a:rPr>
              <a:t>					ul. Chopina 18,39-300 Mielec, t</a:t>
            </a:r>
            <a:r>
              <a:rPr lang="de-DE" altLang="pl-PL" sz="1400" dirty="0" err="1">
                <a:ea typeface="MS Gothic" panose="020B0609070205080204" pitchFamily="49" charset="-128"/>
              </a:rPr>
              <a:t>el</a:t>
            </a:r>
            <a:r>
              <a:rPr lang="de-DE" altLang="pl-PL" sz="1400" dirty="0">
                <a:ea typeface="MS Gothic" panose="020B0609070205080204" pitchFamily="49" charset="-128"/>
              </a:rPr>
              <a:t>. 17 773 82 62</a:t>
            </a:r>
            <a:endParaRPr lang="pl-PL" altLang="pl-PL" sz="1400" i="1" dirty="0"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None/>
            </a:pPr>
            <a:r>
              <a:rPr lang="pl-PL" altLang="pl-PL" sz="1600" dirty="0">
                <a:ea typeface="MS Gothic" panose="020B0609070205080204" pitchFamily="49" charset="-128"/>
              </a:rPr>
              <a:t>					</a:t>
            </a:r>
            <a:r>
              <a:rPr lang="pl-PL" altLang="pl-PL" sz="1400" b="1" u="sng" dirty="0" smtClean="0">
                <a:ea typeface="MS Gothic" panose="020B0609070205080204" pitchFamily="49" charset="-128"/>
                <a:hlinkClick r:id="rId4"/>
              </a:rPr>
              <a:t>www.marr.com.pl</a:t>
            </a:r>
            <a:endParaRPr lang="pl-PL" altLang="pl-PL" sz="1400" b="1" u="sng" dirty="0">
              <a:ea typeface="MS Gothic" panose="020B0609070205080204" pitchFamily="49" charset="-128"/>
            </a:endParaRPr>
          </a:p>
          <a:p>
            <a:pPr marL="2628900" lvl="8" indent="-649287">
              <a:lnSpc>
                <a:spcPct val="93000"/>
              </a:lnSpc>
              <a:spcBef>
                <a:spcPct val="0"/>
              </a:spcBef>
              <a:buClr>
                <a:schemeClr val="accent2"/>
              </a:buClr>
              <a:buNone/>
              <a:defRPr/>
            </a:pPr>
            <a:r>
              <a:rPr lang="pl-PL" altLang="pl-PL" sz="1000" b="1" dirty="0">
                <a:ea typeface="MS Gothic" panose="020B0609070205080204" pitchFamily="49" charset="-128"/>
              </a:rPr>
              <a:t>	</a:t>
            </a:r>
            <a:endParaRPr lang="pl-PL" altLang="pl-PL" sz="1600" u="sng" dirty="0"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pl-PL" altLang="pl-PL" sz="1600" dirty="0">
                <a:solidFill>
                  <a:srgbClr val="000000"/>
                </a:solidFill>
                <a:ea typeface="MS Gothic" panose="020B0609070205080204" pitchFamily="49" charset="-128"/>
              </a:rPr>
              <a:t>				</a:t>
            </a:r>
            <a:r>
              <a:rPr lang="pl-PL" altLang="pl-PL" sz="1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            </a:t>
            </a:r>
            <a:r>
              <a:rPr lang="pl-PL" altLang="pl-PL" sz="1400" b="1" dirty="0" smtClean="0">
                <a:ea typeface="MS Gothic" panose="020B0609070205080204" pitchFamily="49" charset="-128"/>
              </a:rPr>
              <a:t>Regionalna </a:t>
            </a:r>
            <a:r>
              <a:rPr lang="pl-PL" altLang="pl-PL" sz="1400" b="1" dirty="0">
                <a:ea typeface="MS Gothic" panose="020B0609070205080204" pitchFamily="49" charset="-128"/>
              </a:rPr>
              <a:t>Izba Gospodarcza w Stalowej Woli</a:t>
            </a:r>
            <a:r>
              <a:rPr lang="pl-PL" altLang="pl-PL" sz="1400" dirty="0">
                <a:ea typeface="MS Gothic" panose="020B0609070205080204" pitchFamily="49" charset="-128"/>
              </a:rPr>
              <a:t>					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pl-PL" altLang="pl-PL" sz="1400" dirty="0">
                <a:ea typeface="MS Gothic" panose="020B0609070205080204" pitchFamily="49" charset="-128"/>
              </a:rPr>
              <a:t>	</a:t>
            </a:r>
            <a:r>
              <a:rPr lang="pl-PL" altLang="pl-PL" sz="1400" dirty="0" smtClean="0">
                <a:ea typeface="MS Gothic" panose="020B0609070205080204" pitchFamily="49" charset="-128"/>
              </a:rPr>
              <a:t>                                                ul</a:t>
            </a:r>
            <a:r>
              <a:rPr lang="pl-PL" altLang="pl-PL" sz="1400" dirty="0">
                <a:ea typeface="MS Gothic" panose="020B0609070205080204" pitchFamily="49" charset="-128"/>
              </a:rPr>
              <a:t>. 1-go Sierpnia 26b 37-450 Stalowa Wola, 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pl-PL" altLang="pl-PL" sz="1400" dirty="0">
                <a:ea typeface="MS Gothic" panose="020B0609070205080204" pitchFamily="49" charset="-128"/>
              </a:rPr>
              <a:t>         </a:t>
            </a:r>
            <a:r>
              <a:rPr lang="pl-PL" altLang="pl-PL" sz="1400" dirty="0" smtClean="0">
                <a:ea typeface="MS Gothic" panose="020B0609070205080204" pitchFamily="49" charset="-128"/>
              </a:rPr>
              <a:t>                                                   </a:t>
            </a:r>
            <a:r>
              <a:rPr lang="pl-PL" altLang="pl-PL" sz="1400" dirty="0">
                <a:ea typeface="MS Gothic" panose="020B0609070205080204" pitchFamily="49" charset="-128"/>
              </a:rPr>
              <a:t>tel. 15 844 03 57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pl-PL" altLang="pl-PL" sz="1400" b="1" dirty="0">
                <a:ea typeface="MS Gothic" panose="020B0609070205080204" pitchFamily="49" charset="-128"/>
              </a:rPr>
              <a:t>	</a:t>
            </a:r>
            <a:r>
              <a:rPr lang="pl-PL" altLang="pl-PL" sz="1400" b="1" dirty="0" smtClean="0">
                <a:ea typeface="MS Gothic" panose="020B0609070205080204" pitchFamily="49" charset="-128"/>
              </a:rPr>
              <a:t>                                                </a:t>
            </a:r>
            <a:r>
              <a:rPr lang="pl-PL" altLang="pl-PL" sz="1400" b="1" u="sng" dirty="0" smtClean="0">
                <a:ea typeface="MS Gothic" panose="020B0609070205080204" pitchFamily="49" charset="-128"/>
                <a:hlinkClick r:id="rId5"/>
              </a:rPr>
              <a:t>http</a:t>
            </a:r>
            <a:r>
              <a:rPr lang="pl-PL" altLang="pl-PL" sz="1400" b="1" u="sng" dirty="0">
                <a:ea typeface="MS Gothic" panose="020B0609070205080204" pitchFamily="49" charset="-128"/>
                <a:hlinkClick r:id="rId5"/>
              </a:rPr>
              <a:t>://rig-stw.pl/</a:t>
            </a:r>
            <a:endParaRPr lang="pl-PL" altLang="pl-PL" sz="1400" b="1" u="sng" dirty="0"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r>
              <a:rPr lang="pl-PL" altLang="pl-PL" sz="1600" dirty="0">
                <a:solidFill>
                  <a:srgbClr val="000000"/>
                </a:solidFill>
                <a:ea typeface="MS Gothic" panose="020B0609070205080204" pitchFamily="49" charset="-128"/>
              </a:rPr>
              <a:t>	</a:t>
            </a:r>
            <a:endParaRPr lang="pl-PL" altLang="pl-PL" sz="1200" b="1" dirty="0">
              <a:solidFill>
                <a:srgbClr val="000000"/>
              </a:solidFill>
              <a:ea typeface="MS Gothic" panose="020B0609070205080204" pitchFamily="49" charset="-128"/>
            </a:endParaRPr>
          </a:p>
        </p:txBody>
      </p:sp>
      <p:pic>
        <p:nvPicPr>
          <p:cNvPr id="124932" name="Obraz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823" y="2702231"/>
            <a:ext cx="1893887" cy="536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933" name="Obraz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019" y="3582585"/>
            <a:ext cx="1624691" cy="75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084" y="1587214"/>
            <a:ext cx="1513366" cy="88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350" y="4888034"/>
            <a:ext cx="1168831" cy="83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406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58750" y="660401"/>
            <a:ext cx="78867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2883" name="Symbol zastępczy zawartości 1"/>
          <p:cNvSpPr txBox="1">
            <a:spLocks/>
          </p:cNvSpPr>
          <p:nvPr/>
        </p:nvSpPr>
        <p:spPr bwMode="auto">
          <a:xfrm>
            <a:off x="268942" y="474663"/>
            <a:ext cx="10538760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94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093913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98538" indent="-198438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98588" indent="-198438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798638" indent="-198438" defTabSz="4794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558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130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702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27438" indent="-198438" defTabSz="4794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altLang="pl-PL" sz="1600" dirty="0">
                <a:solidFill>
                  <a:srgbClr val="000000"/>
                </a:solidFill>
                <a:ea typeface="MS Gothic" panose="020B0609070205080204" pitchFamily="49" charset="-128"/>
              </a:rPr>
              <a:t>      </a:t>
            </a:r>
          </a:p>
          <a:p>
            <a:pPr marL="457200" lvl="1" defTabSz="914400">
              <a:lnSpc>
                <a:spcPct val="93000"/>
              </a:lnSpc>
              <a:spcBef>
                <a:spcPct val="0"/>
              </a:spcBef>
              <a:spcAft>
                <a:spcPts val="450"/>
              </a:spcAft>
              <a:buClr>
                <a:srgbClr val="ED7D31"/>
              </a:buClr>
              <a:buNone/>
            </a:pPr>
            <a:r>
              <a:rPr lang="pl-PL" altLang="pl-PL" sz="2000" b="1" dirty="0">
                <a:solidFill>
                  <a:srgbClr val="0070C0"/>
                </a:solidFill>
                <a:latin typeface="Calibri" panose="020F0502020204030204"/>
                <a:ea typeface="MS Gothic" panose="020B0609070205080204" pitchFamily="49" charset="-128"/>
              </a:rPr>
              <a:t>Podmioty udzielające preferencyjnych pożyczek na rozwój MŚP ze środków RPO WP na lata 2014-2020 w województwie podkarpackim:</a:t>
            </a:r>
          </a:p>
          <a:p>
            <a:pPr marL="446088" lvl="1">
              <a:lnSpc>
                <a:spcPct val="93000"/>
              </a:lnSpc>
              <a:spcBef>
                <a:spcPct val="0"/>
              </a:spcBef>
              <a:buClr>
                <a:schemeClr val="accent2"/>
              </a:buClr>
              <a:buNone/>
              <a:defRPr/>
            </a:pPr>
            <a:r>
              <a:rPr lang="pl-PL" altLang="pl-PL" sz="1600" b="1" dirty="0">
                <a:ea typeface="MS Gothic" panose="020B0609070205080204" pitchFamily="49" charset="-128"/>
              </a:rPr>
              <a:t>	</a:t>
            </a:r>
            <a:endParaRPr lang="pl-PL" altLang="pl-PL" sz="1600" b="1" u="sng" dirty="0"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pl-PL" altLang="pl-PL" sz="1400" b="1" dirty="0" smtClean="0">
                <a:ea typeface="MS Gothic" panose="020B0609070205080204" pitchFamily="49" charset="-128"/>
              </a:rPr>
              <a:t>           Fundacja </a:t>
            </a:r>
            <a:r>
              <a:rPr lang="pl-PL" altLang="pl-PL" sz="1400" b="1" dirty="0">
                <a:ea typeface="MS Gothic" panose="020B0609070205080204" pitchFamily="49" charset="-128"/>
              </a:rPr>
              <a:t>Agencja Rozwoju Regionalnego w Starachowicach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pl-PL" sz="1400" dirty="0" smtClean="0">
                <a:ea typeface="MS Gothic" panose="020B0609070205080204" pitchFamily="49" charset="-128"/>
              </a:rPr>
              <a:t>           </a:t>
            </a:r>
            <a:r>
              <a:rPr lang="pl-PL" sz="1400" dirty="0" smtClean="0"/>
              <a:t>ul</a:t>
            </a:r>
            <a:r>
              <a:rPr lang="pl-PL" sz="1400" dirty="0"/>
              <a:t>. Mickiewicza 1a, 27-200 Starachowice</a:t>
            </a:r>
            <a:endParaRPr lang="pl-PL" altLang="pl-PL" sz="1400" dirty="0"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pl-PL" altLang="pl-PL" sz="1400" dirty="0">
                <a:ea typeface="MS Gothic" panose="020B0609070205080204" pitchFamily="49" charset="-128"/>
              </a:rPr>
              <a:t>           tel. </a:t>
            </a:r>
            <a:r>
              <a:rPr lang="pl-PL" sz="1400" dirty="0"/>
              <a:t>41 274-46-90</a:t>
            </a:r>
            <a:endParaRPr lang="pl-PL" altLang="pl-PL" sz="1400" dirty="0"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pl-PL" altLang="pl-PL" sz="1400" dirty="0">
                <a:ea typeface="MS Gothic" panose="020B0609070205080204" pitchFamily="49" charset="-128"/>
              </a:rPr>
              <a:t>	</a:t>
            </a:r>
            <a:r>
              <a:rPr lang="pl-PL" altLang="pl-PL" sz="1400" b="1" u="sng" dirty="0">
                <a:solidFill>
                  <a:schemeClr val="accent1">
                    <a:lumMod val="75000"/>
                  </a:schemeClr>
                </a:solidFill>
                <a:ea typeface="MS Gothic" panose="020B0609070205080204" pitchFamily="49" charset="-128"/>
                <a:hlinkClick r:id="rId2"/>
              </a:rPr>
              <a:t>http://farr.pl/</a:t>
            </a:r>
            <a:r>
              <a:rPr lang="pl-PL" altLang="pl-PL" sz="1400" b="1" u="sng" dirty="0">
                <a:solidFill>
                  <a:schemeClr val="accent1">
                    <a:lumMod val="75000"/>
                  </a:schemeClr>
                </a:solidFill>
                <a:ea typeface="MS Gothic" panose="020B0609070205080204" pitchFamily="49" charset="-128"/>
              </a:rPr>
              <a:t>           </a:t>
            </a:r>
            <a:r>
              <a:rPr lang="pl-PL" altLang="pl-PL" sz="1600" b="1" u="sng" dirty="0">
                <a:solidFill>
                  <a:schemeClr val="accent1">
                    <a:lumMod val="75000"/>
                  </a:schemeClr>
                </a:solidFill>
                <a:ea typeface="MS Gothic" panose="020B0609070205080204" pitchFamily="49" charset="-128"/>
              </a:rPr>
              <a:t>                                                                                        </a:t>
            </a:r>
            <a:endParaRPr lang="pl-PL" altLang="pl-PL" sz="1400" b="1" u="sng" dirty="0">
              <a:solidFill>
                <a:schemeClr val="accent1">
                  <a:lumMod val="75000"/>
                </a:schemeClr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endParaRPr lang="pl-PL" altLang="pl-PL" sz="1600" b="1" u="sng" dirty="0" smtClean="0"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pl-PL" altLang="pl-PL" sz="1600" b="1" dirty="0" smtClean="0">
                <a:ea typeface="MS Gothic" panose="020B0609070205080204" pitchFamily="49" charset="-128"/>
              </a:rPr>
              <a:t>	</a:t>
            </a:r>
            <a:r>
              <a:rPr lang="pl-PL" altLang="pl-PL" sz="1400" b="1" dirty="0" smtClean="0">
                <a:ea typeface="MS Gothic" panose="020B0609070205080204" pitchFamily="49" charset="-128"/>
              </a:rPr>
              <a:t>Ośrodek </a:t>
            </a:r>
            <a:r>
              <a:rPr lang="pl-PL" altLang="pl-PL" sz="1400" b="1" dirty="0">
                <a:ea typeface="MS Gothic" panose="020B0609070205080204" pitchFamily="49" charset="-128"/>
              </a:rPr>
              <a:t>Promowania i Wspierania Przedsiębiorczości Rolnej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pl-PL" altLang="pl-PL" sz="1400" b="1" dirty="0">
                <a:ea typeface="MS Gothic" panose="020B0609070205080204" pitchFamily="49" charset="-128"/>
              </a:rPr>
              <a:t>	</a:t>
            </a:r>
            <a:r>
              <a:rPr lang="pl-PL" altLang="pl-PL" sz="1400" dirty="0" smtClean="0">
                <a:ea typeface="MS Gothic" panose="020B0609070205080204" pitchFamily="49" charset="-128"/>
              </a:rPr>
              <a:t>ul</a:t>
            </a:r>
            <a:r>
              <a:rPr lang="pl-PL" altLang="pl-PL" sz="1400" dirty="0">
                <a:ea typeface="MS Gothic" panose="020B0609070205080204" pitchFamily="49" charset="-128"/>
              </a:rPr>
              <a:t>. Poniatowskiego 2, 27-600 Sandomierz, </a:t>
            </a:r>
            <a:endParaRPr lang="pl-PL" altLang="pl-PL" sz="1400" dirty="0" smtClean="0"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pl-PL" altLang="pl-PL" sz="1400" dirty="0">
                <a:ea typeface="MS Gothic" panose="020B0609070205080204" pitchFamily="49" charset="-128"/>
              </a:rPr>
              <a:t> </a:t>
            </a:r>
            <a:r>
              <a:rPr lang="pl-PL" altLang="pl-PL" sz="1400" dirty="0" smtClean="0">
                <a:ea typeface="MS Gothic" panose="020B0609070205080204" pitchFamily="49" charset="-128"/>
              </a:rPr>
              <a:t>            tel</a:t>
            </a:r>
            <a:r>
              <a:rPr lang="pl-PL" altLang="pl-PL" sz="1400" dirty="0">
                <a:ea typeface="MS Gothic" panose="020B0609070205080204" pitchFamily="49" charset="-128"/>
              </a:rPr>
              <a:t>. 15 833 34 00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pl-PL" altLang="pl-PL" sz="1400" dirty="0">
                <a:ea typeface="MS Gothic" panose="020B0609070205080204" pitchFamily="49" charset="-128"/>
              </a:rPr>
              <a:t>	</a:t>
            </a:r>
            <a:r>
              <a:rPr lang="pl-PL" altLang="pl-PL" sz="1400" b="1" dirty="0">
                <a:ea typeface="MS Gothic" panose="020B0609070205080204" pitchFamily="49" charset="-128"/>
                <a:hlinkClick r:id="rId3"/>
              </a:rPr>
              <a:t>http://</a:t>
            </a:r>
            <a:r>
              <a:rPr lang="pl-PL" altLang="pl-PL" sz="1400" b="1" dirty="0" smtClean="0">
                <a:ea typeface="MS Gothic" panose="020B0609070205080204" pitchFamily="49" charset="-128"/>
                <a:hlinkClick r:id="rId3"/>
              </a:rPr>
              <a:t>opiwpr.org.pl</a:t>
            </a:r>
            <a:endParaRPr lang="pl-PL" altLang="pl-PL" sz="1400" b="1" dirty="0" smtClean="0"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endParaRPr lang="pl-PL" altLang="pl-PL" sz="1400" b="1" dirty="0" smtClean="0">
              <a:ea typeface="MS Gothic" panose="020B0609070205080204" pitchFamily="49" charset="-128"/>
            </a:endParaRPr>
          </a:p>
          <a:p>
            <a:pPr>
              <a:buNone/>
            </a:pPr>
            <a:r>
              <a:rPr lang="pl-PL" sz="1400" dirty="0" smtClean="0"/>
              <a:t>          </a:t>
            </a:r>
            <a:r>
              <a:rPr lang="pl-PL" sz="1400" b="1" dirty="0" smtClean="0"/>
              <a:t>Krajowe </a:t>
            </a:r>
            <a:r>
              <a:rPr lang="pl-PL" sz="1400" b="1" dirty="0"/>
              <a:t>Stowarzyszenie  Wspierania Przedsiębiorczości</a:t>
            </a:r>
            <a:r>
              <a:rPr lang="pl-PL" sz="1400" b="1" dirty="0" smtClean="0"/>
              <a:t> </a:t>
            </a:r>
            <a:r>
              <a:rPr lang="pl-PL" sz="1400" b="1" dirty="0"/>
              <a:t>Biuro Rzeszów</a:t>
            </a:r>
            <a:r>
              <a:rPr lang="pl-PL" sz="1400" dirty="0"/>
              <a:t/>
            </a:r>
            <a:br>
              <a:rPr lang="pl-PL" sz="1400" dirty="0"/>
            </a:br>
            <a:r>
              <a:rPr lang="pl-PL" sz="1400" dirty="0"/>
              <a:t>          ul. Słowackiego 6, 35-060 Rzeszów</a:t>
            </a:r>
            <a:br>
              <a:rPr lang="pl-PL" sz="1400" dirty="0"/>
            </a:br>
            <a:r>
              <a:rPr lang="pl-PL" sz="1400" dirty="0"/>
              <a:t>          tel.: 17 28 33 200, 17 28 33 201, 602 658 400</a:t>
            </a:r>
          </a:p>
          <a:p>
            <a:pPr>
              <a:spcBef>
                <a:spcPts val="0"/>
              </a:spcBef>
              <a:buNone/>
            </a:pPr>
            <a:r>
              <a:rPr lang="pl-PL" sz="1400" dirty="0"/>
              <a:t>          </a:t>
            </a:r>
            <a:r>
              <a:rPr lang="pl-PL" sz="1400" b="1" dirty="0">
                <a:hlinkClick r:id="rId4"/>
              </a:rPr>
              <a:t>http://kswp.org.pl/</a:t>
            </a:r>
            <a:endParaRPr lang="pl-PL" sz="1400" b="1" dirty="0"/>
          </a:p>
          <a:p>
            <a:pPr>
              <a:buNone/>
            </a:pPr>
            <a:endParaRPr lang="pl-PL" sz="1400" b="1" dirty="0" smtClean="0"/>
          </a:p>
          <a:p>
            <a:pPr>
              <a:buNone/>
            </a:pPr>
            <a:r>
              <a:rPr lang="pl-PL" sz="1400" b="1" dirty="0" smtClean="0"/>
              <a:t>          Konsorcjom</a:t>
            </a:r>
            <a:r>
              <a:rPr lang="pl-PL" sz="1400" b="1" dirty="0"/>
              <a:t>: </a:t>
            </a:r>
            <a:r>
              <a:rPr lang="pl-PL" altLang="pl-PL" sz="1400" b="1" dirty="0" smtClean="0">
                <a:ea typeface="MS Gothic" panose="020B0609070205080204" pitchFamily="49" charset="-128"/>
              </a:rPr>
              <a:t>Ośrodek </a:t>
            </a:r>
            <a:r>
              <a:rPr lang="pl-PL" altLang="pl-PL" sz="1400" b="1" dirty="0">
                <a:ea typeface="MS Gothic" panose="020B0609070205080204" pitchFamily="49" charset="-128"/>
              </a:rPr>
              <a:t>Promowania i Wspierania Przedsiębiorczości </a:t>
            </a:r>
            <a:r>
              <a:rPr lang="pl-PL" altLang="pl-PL" sz="1400" b="1" dirty="0" smtClean="0">
                <a:ea typeface="MS Gothic" panose="020B0609070205080204" pitchFamily="49" charset="-128"/>
              </a:rPr>
              <a:t>Rolnej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          </a:t>
            </a:r>
            <a:r>
              <a:rPr lang="pl-PL" sz="1400" b="1" dirty="0" smtClean="0"/>
              <a:t>i </a:t>
            </a:r>
            <a:r>
              <a:rPr lang="pl-PL" sz="1400" b="1" dirty="0"/>
              <a:t>Krajowe Stowarzyszenie </a:t>
            </a:r>
            <a:r>
              <a:rPr lang="pl-PL" sz="1400" b="1" dirty="0" smtClean="0"/>
              <a:t> Wspierania </a:t>
            </a:r>
            <a:r>
              <a:rPr lang="pl-PL" sz="1400" b="1" dirty="0"/>
              <a:t>Przedsiębiorczości</a:t>
            </a:r>
          </a:p>
          <a:p>
            <a:pPr>
              <a:buNone/>
            </a:pPr>
            <a:r>
              <a:rPr lang="pl-PL" altLang="pl-PL" sz="1400" dirty="0" smtClean="0"/>
              <a:t>          </a:t>
            </a:r>
            <a:r>
              <a:rPr lang="pl-PL" altLang="pl-PL" sz="1400" b="1" dirty="0" smtClean="0">
                <a:ea typeface="MS Gothic" panose="020B0609070205080204" pitchFamily="49" charset="-128"/>
              </a:rPr>
              <a:t>Ośrodek Promowania i Wspierania Przedsiębiorczości Rolnej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          ul</a:t>
            </a:r>
            <a:r>
              <a:rPr lang="pl-PL" sz="1400" dirty="0"/>
              <a:t>. 1-go Sierpnia 12 pok. 713, 37-450 Stalowa </a:t>
            </a:r>
            <a:r>
              <a:rPr lang="pl-PL" sz="1400" dirty="0" smtClean="0"/>
              <a:t>Wola</a:t>
            </a:r>
          </a:p>
          <a:p>
            <a:pPr>
              <a:spcBef>
                <a:spcPts val="0"/>
              </a:spcBef>
              <a:buNone/>
            </a:pPr>
            <a:r>
              <a:rPr lang="pl-PL" sz="1400" dirty="0" smtClean="0"/>
              <a:t>          </a:t>
            </a:r>
            <a:r>
              <a:rPr lang="de-DE" sz="1400" dirty="0" smtClean="0"/>
              <a:t>tel</a:t>
            </a:r>
            <a:r>
              <a:rPr lang="de-DE" sz="1400" dirty="0"/>
              <a:t>. 601 416 133, 601 414 </a:t>
            </a:r>
            <a:r>
              <a:rPr lang="de-DE" sz="1400" dirty="0" smtClean="0"/>
              <a:t>114</a:t>
            </a:r>
            <a:endParaRPr lang="pl-PL" sz="1400" dirty="0" smtClean="0"/>
          </a:p>
          <a:p>
            <a:pPr>
              <a:spcBef>
                <a:spcPts val="0"/>
              </a:spcBef>
              <a:buNone/>
            </a:pPr>
            <a:r>
              <a:rPr lang="pl-PL" sz="1400" dirty="0" smtClean="0"/>
              <a:t>          </a:t>
            </a:r>
            <a:r>
              <a:rPr lang="pl-PL" altLang="pl-PL" sz="1400" b="1" dirty="0">
                <a:ea typeface="MS Gothic" panose="020B0609070205080204" pitchFamily="49" charset="-128"/>
                <a:hlinkClick r:id="rId3"/>
              </a:rPr>
              <a:t>http://opiwpr.org.pl</a:t>
            </a:r>
            <a:endParaRPr lang="pl-PL" altLang="pl-PL" sz="1400" b="1" dirty="0">
              <a:ea typeface="MS Gothic" panose="020B0609070205080204" pitchFamily="49" charset="-128"/>
            </a:endParaRPr>
          </a:p>
          <a:p>
            <a:pPr>
              <a:spcBef>
                <a:spcPts val="0"/>
              </a:spcBef>
              <a:buNone/>
            </a:pPr>
            <a:endParaRPr lang="pl-PL" sz="1400" dirty="0"/>
          </a:p>
          <a:p>
            <a:pPr>
              <a:buNone/>
            </a:pPr>
            <a:endParaRPr lang="pl-PL" sz="1600" dirty="0"/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endParaRPr lang="pl-PL" altLang="pl-PL" sz="1600" b="1" dirty="0"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endParaRPr lang="pl-PL" altLang="pl-PL" sz="1600" b="1" dirty="0" smtClean="0"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endParaRPr lang="pl-PL" altLang="pl-PL" sz="1400" dirty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endParaRPr lang="pl-PL" altLang="pl-PL" sz="1600" dirty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pl-PL" altLang="pl-PL" sz="1600" b="1" dirty="0">
                <a:solidFill>
                  <a:srgbClr val="0070C0"/>
                </a:solidFill>
                <a:ea typeface="MS Gothic" panose="020B0609070205080204" pitchFamily="49" charset="-128"/>
              </a:rPr>
              <a:t>	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endParaRPr lang="pl-PL" altLang="pl-PL" sz="1600" b="1" u="sng" dirty="0">
              <a:solidFill>
                <a:srgbClr val="0070C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endParaRPr lang="pl-PL" altLang="pl-PL" sz="1600" u="sng" dirty="0">
              <a:solidFill>
                <a:srgbClr val="0070C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pl-PL" altLang="pl-PL" sz="1600" dirty="0">
                <a:solidFill>
                  <a:srgbClr val="000000"/>
                </a:solidFill>
                <a:ea typeface="MS Gothic" panose="020B0609070205080204" pitchFamily="49" charset="-128"/>
              </a:rPr>
              <a:t>					</a:t>
            </a:r>
            <a:endParaRPr lang="pl-PL" altLang="pl-PL" sz="1200" b="1" dirty="0">
              <a:solidFill>
                <a:srgbClr val="000000"/>
              </a:solidFill>
              <a:ea typeface="MS Gothic" panose="020B0609070205080204" pitchFamily="49" charset="-128"/>
            </a:endParaRPr>
          </a:p>
        </p:txBody>
      </p:sp>
      <p:pic>
        <p:nvPicPr>
          <p:cNvPr id="125956" name="Picture 9" descr="fepr-pl-podk-ueefr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711" y="129382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7" name="Obraz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751" y="2668727"/>
            <a:ext cx="18891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28166" y="3892823"/>
            <a:ext cx="1730340" cy="700959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28166" y="1503364"/>
            <a:ext cx="1504445" cy="92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167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53144" y="870857"/>
            <a:ext cx="642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Podkarpacka Platforma Wsparcia Biznesu</a:t>
            </a:r>
            <a:endParaRPr lang="pl-PL" sz="28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37" y="680787"/>
            <a:ext cx="2892046" cy="1144177"/>
          </a:xfrm>
          <a:prstGeom prst="rect">
            <a:avLst/>
          </a:prstGeom>
        </p:spPr>
      </p:pic>
      <p:sp>
        <p:nvSpPr>
          <p:cNvPr id="24" name="pole tekstowe 23"/>
          <p:cNvSpPr txBox="1"/>
          <p:nvPr/>
        </p:nvSpPr>
        <p:spPr>
          <a:xfrm>
            <a:off x="4032069" y="1567544"/>
            <a:ext cx="5251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Wartość </a:t>
            </a:r>
            <a:r>
              <a:rPr lang="pl-PL" dirty="0" smtClean="0"/>
              <a:t>projektu 41 </a:t>
            </a:r>
            <a:r>
              <a:rPr lang="pl-PL" dirty="0"/>
              <a:t>839 000,00 PLN</a:t>
            </a:r>
            <a:endParaRPr lang="pl-PL" dirty="0">
              <a:effectLst/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740230" y="2177302"/>
            <a:ext cx="8273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Głównym </a:t>
            </a:r>
            <a:r>
              <a:rPr lang="pl-PL" b="1" dirty="0"/>
              <a:t>celem projektu jest wsparcie MŚP z terenu województwa podkarpackiego w zakupie wyspecjalizowanych usług okołobiznesowych.</a:t>
            </a:r>
            <a:endParaRPr lang="pl-PL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740230" y="3064059"/>
            <a:ext cx="104067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Projekt opiera się na modelu popytowym polegającym na zakupie przez mikro, małe i średnie przedsiębiorstwa wybranych przez siebie usług z dostępnej na Platformie listy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endParaRPr lang="pl-PL" sz="800" dirty="0" smtClean="0">
              <a:latin typeface="+mj-lt"/>
            </a:endParaRPr>
          </a:p>
          <a:p>
            <a:r>
              <a:rPr lang="pl-PL" dirty="0" smtClean="0"/>
              <a:t>W </a:t>
            </a:r>
            <a:r>
              <a:rPr lang="pl-PL" dirty="0"/>
              <a:t>przypadku braku usługi odpowiadającej potrzebom przedsiębiorstwa, MŚP będzie mogło skorzystać ze wsparcia niezależnego doradcy, który pomoże zdiagnozować problemy rozwojowe firmy i zaprojektować usługę „szytą na miarę” (usługę specjalistyczną).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Wykluczone </a:t>
            </a:r>
            <a:r>
              <a:rPr lang="pl-PL" dirty="0"/>
              <a:t>będą proste, bieżące usługi (np. księgowe, prawnicze), szkoleniowe oraz usługi oparte o podwykonawstwo.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827314" y="5889808"/>
            <a:ext cx="9866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Jedno przedsiębiorstwo </a:t>
            </a:r>
            <a:r>
              <a:rPr lang="pl-PL" dirty="0" smtClean="0"/>
              <a:t>będzie </a:t>
            </a:r>
            <a:r>
              <a:rPr lang="pl-PL" dirty="0"/>
              <a:t>mogło uzyskać pomoc w wysokości maksymalnie </a:t>
            </a:r>
            <a:r>
              <a:rPr lang="pl-PL" b="1" dirty="0"/>
              <a:t>200 tys. euro.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5540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358775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6" name="Picture 14" descr="01 Icony">
            <a:hlinkClick r:id="rId3" tooltip="Jak zacząć korzystać z Programu?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101" y="4834155"/>
            <a:ext cx="1397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7" name="Picture 16" descr="02 Icony">
            <a:hlinkClick r:id="rId5" tooltip="Znajdź dofinansowani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101" y="4834155"/>
            <a:ext cx="1397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8" name="Picture 18" descr="03 Icony">
            <a:hlinkClick r:id="rId7" tooltip="Zobacz ogłoszenia i wyniki naboru wniosków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975" y="4834155"/>
            <a:ext cx="1397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9" name="Picture 20" descr="04 Icony">
            <a:hlinkClick r:id="rId9" tooltip="Realizuję projekt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4834155"/>
            <a:ext cx="1397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600" name="Prostokąt 6"/>
          <p:cNvSpPr>
            <a:spLocks noChangeArrowheads="1"/>
          </p:cNvSpPr>
          <p:nvPr/>
        </p:nvSpPr>
        <p:spPr bwMode="auto">
          <a:xfrm>
            <a:off x="2945101" y="1311985"/>
            <a:ext cx="5297488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altLang="pl-PL" sz="2000" b="1" dirty="0">
                <a:solidFill>
                  <a:srgbClr val="0070C0"/>
                </a:solidFill>
                <a:cs typeface="Times New Roman" panose="02020603050405020304" pitchFamily="18" charset="0"/>
              </a:rPr>
              <a:t>Jak skorzystać z RPO WP 2014-2020</a:t>
            </a:r>
            <a:endParaRPr lang="pl-PL" altLang="pl-PL" sz="2000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pic>
        <p:nvPicPr>
          <p:cNvPr id="110601" name="Obraz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51" y="2478196"/>
            <a:ext cx="30353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604" name="Prostokąt 8"/>
          <p:cNvSpPr>
            <a:spLocks noChangeArrowheads="1"/>
          </p:cNvSpPr>
          <p:nvPr/>
        </p:nvSpPr>
        <p:spPr bwMode="auto">
          <a:xfrm>
            <a:off x="4290146" y="3226364"/>
            <a:ext cx="3419475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r>
              <a:rPr lang="pl-PL" altLang="pl-PL" sz="2000" b="1" u="sng" dirty="0">
                <a:solidFill>
                  <a:srgbClr val="0070C0"/>
                </a:solidFill>
                <a:ea typeface="MS Gothic" panose="020B0609070205080204" pitchFamily="49" charset="-128"/>
              </a:rPr>
              <a:t>www.rpo.podkarpackie.pl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5547801" y="1886554"/>
            <a:ext cx="286261" cy="4791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5547512" y="3980398"/>
            <a:ext cx="286550" cy="4980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9836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141538" y="720726"/>
            <a:ext cx="78867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2001838" y="1123095"/>
            <a:ext cx="8026400" cy="76676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75">
              <a:buClr>
                <a:srgbClr val="000000"/>
              </a:buClr>
              <a:buSzPct val="100000"/>
              <a:defRPr/>
            </a:pPr>
            <a:r>
              <a:rPr lang="pl-PL" sz="2400" b="1" u="sng" dirty="0" smtClean="0">
                <a:solidFill>
                  <a:schemeClr val="tx1"/>
                </a:solidFill>
              </a:rPr>
              <a:t>Podstawowe dokumenty 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12" name="Symbol zastępczy zawartości 1"/>
          <p:cNvSpPr txBox="1">
            <a:spLocks/>
          </p:cNvSpPr>
          <p:nvPr/>
        </p:nvSpPr>
        <p:spPr>
          <a:xfrm>
            <a:off x="2001838" y="2247957"/>
            <a:ext cx="8026400" cy="3683188"/>
          </a:xfrm>
          <a:prstGeom prst="rect">
            <a:avLst/>
          </a:prstGeom>
        </p:spPr>
        <p:txBody>
          <a:bodyPr/>
          <a:lstStyle>
            <a:lvl1pPr marL="299843" indent="-299843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4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649655" indent="-249867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998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99470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4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99259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04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799045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19883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598619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2998410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39820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45456" indent="0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sz="1600" i="1" kern="0" dirty="0">
              <a:solidFill>
                <a:srgbClr val="002060"/>
              </a:solidFill>
            </a:endParaRPr>
          </a:p>
          <a:p>
            <a:pPr marL="1745456" indent="0" algn="just" defTabSz="479822">
              <a:buClr>
                <a:schemeClr val="accent2"/>
              </a:buClr>
              <a:buNone/>
              <a:defRPr/>
            </a:pPr>
            <a:endParaRPr lang="pl-PL" sz="1600" i="1" kern="0" dirty="0">
              <a:solidFill>
                <a:srgbClr val="002060"/>
              </a:solidFill>
              <a:latin typeface="+mj-lt"/>
            </a:endParaRPr>
          </a:p>
          <a:p>
            <a:pPr>
              <a:buFont typeface="Times New Roman" pitchFamily="18" charset="0"/>
              <a:buNone/>
              <a:defRPr/>
            </a:pPr>
            <a:endParaRPr lang="pl-PL" sz="1200" b="1" kern="0" dirty="0"/>
          </a:p>
        </p:txBody>
      </p:sp>
      <p:pic>
        <p:nvPicPr>
          <p:cNvPr id="109573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358775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308055" y="2247957"/>
            <a:ext cx="941396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AutoNum type="arabicPeriod"/>
              <a:defRPr/>
            </a:pPr>
            <a:r>
              <a:rPr lang="pl-PL" b="1" dirty="0" smtClean="0"/>
              <a:t>Regionalny </a:t>
            </a:r>
            <a:r>
              <a:rPr lang="pl-PL" b="1" dirty="0"/>
              <a:t>Program Operacyjny Województwa Podkarpackiego na lata </a:t>
            </a:r>
            <a:r>
              <a:rPr lang="pl-PL" b="1" dirty="0" smtClean="0"/>
              <a:t>2014-2020</a:t>
            </a:r>
          </a:p>
          <a:p>
            <a:pPr marL="342900" indent="-342900" algn="just">
              <a:buFontTx/>
              <a:buAutoNum type="arabicPeriod"/>
              <a:defRPr/>
            </a:pPr>
            <a:endParaRPr lang="pl-PL" sz="800" b="1" dirty="0"/>
          </a:p>
          <a:p>
            <a:pPr marL="342900" indent="-342900" algn="just">
              <a:buAutoNum type="arabicPeriod"/>
              <a:defRPr/>
            </a:pPr>
            <a:r>
              <a:rPr lang="pl-PL" b="1" dirty="0" smtClean="0"/>
              <a:t>Szczegółowy </a:t>
            </a:r>
            <a:r>
              <a:rPr lang="pl-PL" b="1" dirty="0"/>
              <a:t>Opis Osi Priorytetowych Regionalnego Programu Operacyjnego Województwa Podkarpackiego na lata </a:t>
            </a:r>
            <a:r>
              <a:rPr lang="pl-PL" b="1" dirty="0" smtClean="0"/>
              <a:t>2014-2020</a:t>
            </a:r>
          </a:p>
          <a:p>
            <a:pPr marL="342900" indent="-342900" algn="just">
              <a:buAutoNum type="arabicPeriod"/>
              <a:defRPr/>
            </a:pPr>
            <a:endParaRPr lang="pl-PL" sz="800" b="1" dirty="0" smtClean="0"/>
          </a:p>
          <a:p>
            <a:pPr marL="342900" indent="-342900" algn="just">
              <a:buAutoNum type="arabicPeriod"/>
              <a:defRPr/>
            </a:pPr>
            <a:r>
              <a:rPr lang="pl-PL" b="1" dirty="0" smtClean="0"/>
              <a:t>Załącznik 3a do SZOOP WP 2014-2020 - Kryteria wyboru projektów dla poszczególnych osi priorytetowych, działań i poddziałań RPO WP 2014-2020 – zakres EFRR</a:t>
            </a:r>
          </a:p>
          <a:p>
            <a:pPr marL="342900" indent="-342900" algn="just">
              <a:buAutoNum type="arabicPeriod"/>
              <a:defRPr/>
            </a:pPr>
            <a:endParaRPr lang="pl-PL" sz="800" b="1" dirty="0" smtClean="0"/>
          </a:p>
          <a:p>
            <a:pPr marL="342900" indent="-342900" algn="just">
              <a:buAutoNum type="arabicPeriod"/>
              <a:defRPr/>
            </a:pPr>
            <a:r>
              <a:rPr lang="pl-PL" b="1" dirty="0"/>
              <a:t>Załącznik 7</a:t>
            </a:r>
            <a:r>
              <a:rPr lang="pl-PL" b="1" dirty="0" smtClean="0"/>
              <a:t> </a:t>
            </a:r>
            <a:r>
              <a:rPr lang="pl-PL" b="1" dirty="0"/>
              <a:t>do SZOOP WP 2014-2020 </a:t>
            </a:r>
            <a:r>
              <a:rPr lang="pl-PL" b="1" dirty="0" smtClean="0"/>
              <a:t>- </a:t>
            </a:r>
            <a:r>
              <a:rPr lang="pl-PL" b="1" dirty="0"/>
              <a:t>Katalogi wydatków kwalifikowalnych </a:t>
            </a: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i </a:t>
            </a:r>
            <a:r>
              <a:rPr lang="pl-PL" b="1" dirty="0"/>
              <a:t>niekwalifikowalnych w ramach poszczególnych osi priorytetowych, działań </a:t>
            </a: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i </a:t>
            </a:r>
            <a:r>
              <a:rPr lang="pl-PL" b="1" dirty="0"/>
              <a:t>poddziałań -zakres </a:t>
            </a:r>
            <a:r>
              <a:rPr lang="pl-PL" b="1" dirty="0" smtClean="0"/>
              <a:t>EFRR</a:t>
            </a:r>
          </a:p>
          <a:p>
            <a:pPr marL="342900" indent="-342900" algn="just">
              <a:buAutoNum type="arabicPeriod"/>
              <a:defRPr/>
            </a:pPr>
            <a:endParaRPr lang="pl-PL" sz="800" b="1" dirty="0" smtClean="0"/>
          </a:p>
          <a:p>
            <a:pPr marL="342900" indent="-342900" algn="just">
              <a:buFontTx/>
              <a:buAutoNum type="arabicPeriod"/>
              <a:defRPr/>
            </a:pPr>
            <a:r>
              <a:rPr lang="pl-PL" b="1" dirty="0"/>
              <a:t>Harmonogram naborów wniosków </a:t>
            </a:r>
            <a:r>
              <a:rPr lang="pl-PL" b="1" dirty="0" smtClean="0"/>
              <a:t> </a:t>
            </a:r>
            <a:r>
              <a:rPr lang="pl-PL" b="1" dirty="0"/>
              <a:t>dofinansowanie w trybie konkursowym dla Regionalnego Programu Operacyjnego Województwa Podkarpackiego na lata 2014-2020 na 2019 rok</a:t>
            </a:r>
          </a:p>
          <a:p>
            <a:pPr marL="342900" indent="-342900" algn="just">
              <a:buAutoNum type="arabicPeriod"/>
              <a:defRPr/>
            </a:pPr>
            <a:endParaRPr lang="pl-PL" b="1" dirty="0"/>
          </a:p>
        </p:txBody>
      </p:sp>
      <p:sp>
        <p:nvSpPr>
          <p:cNvPr id="3" name="Prostokąt 2"/>
          <p:cNvSpPr/>
          <p:nvPr/>
        </p:nvSpPr>
        <p:spPr>
          <a:xfrm>
            <a:off x="2001838" y="4307491"/>
            <a:ext cx="8026400" cy="349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3000"/>
              </a:lnSpc>
              <a:spcAft>
                <a:spcPts val="600"/>
              </a:spcAft>
              <a:buClr>
                <a:schemeClr val="accent2"/>
              </a:buClr>
              <a:defRPr/>
            </a:pPr>
            <a:endParaRPr lang="pl-PL" altLang="pl-PL" b="1" i="1" dirty="0"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6329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255838" y="522288"/>
            <a:ext cx="78867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2027238" y="1193800"/>
            <a:ext cx="8026400" cy="7048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400" b="1" u="sng" dirty="0">
                <a:solidFill>
                  <a:srgbClr val="0070C0"/>
                </a:solidFill>
              </a:rPr>
              <a:t>Dodatkowe informacje</a:t>
            </a:r>
            <a:endParaRPr lang="pl-PL" altLang="pl-PL" sz="2400" b="1" u="sng" dirty="0">
              <a:solidFill>
                <a:srgbClr val="0070C0"/>
              </a:solidFill>
            </a:endParaRPr>
          </a:p>
        </p:txBody>
      </p:sp>
      <p:sp>
        <p:nvSpPr>
          <p:cNvPr id="116740" name="Symbol zastępczy zawartości 1"/>
          <p:cNvSpPr txBox="1">
            <a:spLocks/>
          </p:cNvSpPr>
          <p:nvPr/>
        </p:nvSpPr>
        <p:spPr bwMode="auto">
          <a:xfrm>
            <a:off x="2111376" y="2570163"/>
            <a:ext cx="9802813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921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49288" indent="-249238" defTabSz="3921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98538" indent="-198438" defTabSz="3921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98588" indent="-198438" defTabSz="3921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798638" indent="-198438" defTabSz="3921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55838" indent="-198438" defTabSz="3921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13038" indent="-198438" defTabSz="3921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70238" indent="-198438" defTabSz="3921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27438" indent="-198438" defTabSz="3921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r>
              <a:rPr lang="pl-PL" altLang="pl-PL" sz="1600" b="1" u="sng">
                <a:solidFill>
                  <a:srgbClr val="0070C0"/>
                </a:solidFill>
                <a:ea typeface="MS Gothic" panose="020B0609070205080204" pitchFamily="49" charset="-128"/>
              </a:rPr>
              <a:t>Sieć Punktów Informacyjnych</a:t>
            </a:r>
            <a:r>
              <a:rPr lang="pl-PL" altLang="pl-PL" sz="1600" b="1">
                <a:solidFill>
                  <a:srgbClr val="0070C0"/>
                </a:solidFill>
                <a:ea typeface="MS Gothic" panose="020B0609070205080204" pitchFamily="49" charset="-128"/>
              </a:rPr>
              <a:t>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pl-PL" altLang="pl-PL" sz="1600" b="1">
                <a:solidFill>
                  <a:srgbClr val="0070C0"/>
                </a:solidFill>
                <a:ea typeface="MS Gothic" panose="020B0609070205080204" pitchFamily="49" charset="-128"/>
              </a:rPr>
              <a:t>Rzeszów 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pl-PL" altLang="pl-PL" sz="1600" b="1">
                <a:solidFill>
                  <a:srgbClr val="0070C0"/>
                </a:solidFill>
                <a:ea typeface="MS Gothic" panose="020B0609070205080204" pitchFamily="49" charset="-128"/>
              </a:rPr>
              <a:t>Krosno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pl-PL" altLang="pl-PL" sz="1600" b="1">
                <a:solidFill>
                  <a:srgbClr val="0070C0"/>
                </a:solidFill>
                <a:ea typeface="MS Gothic" panose="020B0609070205080204" pitchFamily="49" charset="-128"/>
              </a:rPr>
              <a:t>Mielec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pl-PL" altLang="pl-PL" sz="1600" b="1">
                <a:solidFill>
                  <a:srgbClr val="0070C0"/>
                </a:solidFill>
                <a:ea typeface="MS Gothic" panose="020B0609070205080204" pitchFamily="49" charset="-128"/>
              </a:rPr>
              <a:t>Przemyśl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pl-PL" altLang="pl-PL" sz="1600" b="1">
                <a:solidFill>
                  <a:srgbClr val="0070C0"/>
                </a:solidFill>
                <a:ea typeface="MS Gothic" panose="020B0609070205080204" pitchFamily="49" charset="-128"/>
              </a:rPr>
              <a:t>Sanok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pl-PL" altLang="pl-PL" sz="1600" b="1">
                <a:solidFill>
                  <a:srgbClr val="0070C0"/>
                </a:solidFill>
                <a:ea typeface="MS Gothic" panose="020B0609070205080204" pitchFamily="49" charset="-128"/>
              </a:rPr>
              <a:t>Tarnobrzeg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None/>
            </a:pPr>
            <a:endParaRPr lang="pl-PL" altLang="pl-PL" sz="1600" b="1">
              <a:solidFill>
                <a:srgbClr val="0070C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r>
              <a:rPr lang="pl-PL" altLang="pl-PL" sz="1600" b="1">
                <a:solidFill>
                  <a:srgbClr val="0070C0"/>
                </a:solidFill>
                <a:ea typeface="MS Gothic" panose="020B0609070205080204" pitchFamily="49" charset="-128"/>
              </a:rPr>
              <a:t>Portale internetowe:	</a:t>
            </a:r>
            <a:r>
              <a:rPr lang="pl-PL" altLang="pl-PL" sz="1600" b="1" u="sng">
                <a:solidFill>
                  <a:srgbClr val="0070C0"/>
                </a:solidFill>
                <a:ea typeface="MS Gothic" panose="020B0609070205080204" pitchFamily="49" charset="-128"/>
              </a:rPr>
              <a:t>www.rpo.podkarpackie.pl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r>
              <a:rPr lang="pl-PL" altLang="pl-PL" sz="1600" b="1">
                <a:solidFill>
                  <a:srgbClr val="0070C0"/>
                </a:solidFill>
                <a:ea typeface="MS Gothic" panose="020B0609070205080204" pitchFamily="49" charset="-128"/>
              </a:rPr>
              <a:t>					</a:t>
            </a:r>
            <a:r>
              <a:rPr lang="pl-PL" altLang="pl-PL" sz="1600" b="1" u="sng">
                <a:solidFill>
                  <a:srgbClr val="0070C0"/>
                </a:solidFill>
                <a:ea typeface="MS Gothic" panose="020B0609070205080204" pitchFamily="49" charset="-128"/>
              </a:rPr>
              <a:t>www.funduszeeuropejskie.gov.pl</a:t>
            </a: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endParaRPr lang="pl-PL" altLang="pl-PL" sz="160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r>
              <a:rPr lang="pl-PL" altLang="pl-PL" sz="1600">
                <a:solidFill>
                  <a:srgbClr val="000000"/>
                </a:solidFill>
                <a:ea typeface="MS Gothic" panose="020B0609070205080204" pitchFamily="49" charset="-128"/>
              </a:rPr>
              <a:t>	</a:t>
            </a:r>
          </a:p>
          <a:p>
            <a:pPr algn="just"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chemeClr val="accent2"/>
              </a:buClr>
              <a:buNone/>
            </a:pPr>
            <a:endParaRPr lang="pl-PL" altLang="pl-PL" sz="1600" i="1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endParaRPr lang="pl-PL" altLang="pl-PL" sz="1200" b="1">
              <a:solidFill>
                <a:srgbClr val="000000"/>
              </a:solidFill>
              <a:ea typeface="MS Gothic" panose="020B0609070205080204" pitchFamily="49" charset="-128"/>
            </a:endParaRPr>
          </a:p>
        </p:txBody>
      </p:sp>
      <p:pic>
        <p:nvPicPr>
          <p:cNvPr id="116741" name="Obraz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4" y="1971676"/>
            <a:ext cx="4702175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2" name="Picture 7" descr="fepr-pl-podk-ueefr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373063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3474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255838" y="522288"/>
            <a:ext cx="78867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6740" name="Symbol zastępczy zawartości 1"/>
          <p:cNvSpPr txBox="1">
            <a:spLocks/>
          </p:cNvSpPr>
          <p:nvPr/>
        </p:nvSpPr>
        <p:spPr bwMode="auto">
          <a:xfrm>
            <a:off x="2255838" y="2337900"/>
            <a:ext cx="9802813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921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49288" indent="-249238" defTabSz="3921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998538" indent="-198438" defTabSz="3921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98588" indent="-198438" defTabSz="3921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798638" indent="-198438" defTabSz="3921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55838" indent="-198438" defTabSz="3921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13038" indent="-198438" defTabSz="3921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70238" indent="-198438" defTabSz="3921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27438" indent="-198438" defTabSz="3921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endParaRPr lang="pl-PL" altLang="pl-PL" sz="160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r>
              <a:rPr lang="pl-PL" altLang="pl-PL" sz="1600" smtClean="0">
                <a:solidFill>
                  <a:srgbClr val="000000"/>
                </a:solidFill>
                <a:ea typeface="MS Gothic" panose="020B0609070205080204" pitchFamily="49" charset="-128"/>
              </a:rPr>
              <a:t>	</a:t>
            </a:r>
          </a:p>
          <a:p>
            <a:pPr algn="just"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chemeClr val="accent2"/>
              </a:buClr>
              <a:buNone/>
            </a:pPr>
            <a:endParaRPr lang="pl-PL" altLang="pl-PL" sz="1600" i="1" smtClean="0">
              <a:solidFill>
                <a:srgbClr val="002060"/>
              </a:solidFill>
              <a:ea typeface="MS Gothic" panose="020B0609070205080204" pitchFamily="49" charset="-128"/>
            </a:endParaRPr>
          </a:p>
          <a:p>
            <a:pPr>
              <a:lnSpc>
                <a:spcPct val="93000"/>
              </a:lnSpc>
              <a:spcBef>
                <a:spcPct val="0"/>
              </a:spcBef>
              <a:spcAft>
                <a:spcPts val="1250"/>
              </a:spcAft>
              <a:buClr>
                <a:srgbClr val="000000"/>
              </a:buClr>
              <a:buNone/>
            </a:pPr>
            <a:endParaRPr lang="pl-PL" altLang="pl-PL" sz="1200" b="1" dirty="0">
              <a:solidFill>
                <a:srgbClr val="000000"/>
              </a:solidFill>
              <a:ea typeface="MS Gothic" panose="020B0609070205080204" pitchFamily="49" charset="-128"/>
            </a:endParaRPr>
          </a:p>
        </p:txBody>
      </p:sp>
      <p:pic>
        <p:nvPicPr>
          <p:cNvPr id="116742" name="Picture 7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373063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690813" y="1721427"/>
            <a:ext cx="6842125" cy="2962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6" tIns="45703" rIns="91406" bIns="45703">
            <a:spAutoFit/>
          </a:bodyPr>
          <a:lstStyle/>
          <a:p>
            <a:pPr defTabSz="393772" eaLnBrk="1" hangingPunct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pl-PL" sz="2400" b="1" dirty="0">
                <a:latin typeface="Bookman Old Style" panose="02050604050505020204" pitchFamily="18" charset="0"/>
              </a:rPr>
              <a:t>Urząd Marszałkowski</a:t>
            </a:r>
            <a:br>
              <a:rPr lang="pl-PL" sz="2400" b="1" dirty="0">
                <a:latin typeface="Bookman Old Style" panose="02050604050505020204" pitchFamily="18" charset="0"/>
              </a:rPr>
            </a:br>
            <a:r>
              <a:rPr lang="pl-PL" sz="2400" b="1" dirty="0">
                <a:latin typeface="Bookman Old Style" panose="02050604050505020204" pitchFamily="18" charset="0"/>
              </a:rPr>
              <a:t>Województwa Podkarpackiego </a:t>
            </a:r>
          </a:p>
          <a:p>
            <a:pPr defTabSz="393772" eaLnBrk="1" hangingPunct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pl-PL" b="1" kern="0" dirty="0">
                <a:latin typeface="Bookman Old Style" panose="02050604050505020204" pitchFamily="18" charset="0"/>
              </a:rPr>
              <a:t>Departament Wspierania Przedsiębiorczości</a:t>
            </a:r>
          </a:p>
          <a:p>
            <a:pPr defTabSz="393772" eaLnBrk="1" hangingPunct="1">
              <a:lnSpc>
                <a:spcPct val="93000"/>
              </a:lnSpc>
              <a:spcBef>
                <a:spcPts val="526"/>
              </a:spcBef>
              <a:buClr>
                <a:srgbClr val="000000"/>
              </a:buClr>
              <a:buSzPct val="100000"/>
              <a:defRPr/>
            </a:pPr>
            <a:r>
              <a:rPr lang="pl-PL" dirty="0">
                <a:latin typeface="Bookman Old Style" panose="02050604050505020204" pitchFamily="18" charset="0"/>
              </a:rPr>
              <a:t>ul. </a:t>
            </a:r>
            <a:r>
              <a:rPr lang="pl-PL" dirty="0" err="1">
                <a:latin typeface="Bookman Old Style" panose="02050604050505020204" pitchFamily="18" charset="0"/>
              </a:rPr>
              <a:t>Towarnickiego</a:t>
            </a:r>
            <a:r>
              <a:rPr lang="pl-PL" dirty="0">
                <a:latin typeface="Bookman Old Style" panose="02050604050505020204" pitchFamily="18" charset="0"/>
              </a:rPr>
              <a:t> 3a, 35-010 Rzeszów </a:t>
            </a:r>
          </a:p>
          <a:p>
            <a:pPr defTabSz="393772" eaLnBrk="1" hangingPunct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pl-PL" dirty="0">
              <a:latin typeface="Bookman Old Style" panose="02050604050505020204" pitchFamily="18" charset="0"/>
            </a:endParaRPr>
          </a:p>
          <a:p>
            <a:pPr defTabSz="393772" eaLnBrk="1" hangingPunct="1">
              <a:defRPr/>
            </a:pPr>
            <a:r>
              <a:rPr lang="pl-PL" dirty="0">
                <a:latin typeface="Bookman Old Style" panose="02050604050505020204" pitchFamily="18" charset="0"/>
              </a:rPr>
              <a:t>tel. 017/ 747 61 </a:t>
            </a:r>
            <a:r>
              <a:rPr lang="pl-PL" dirty="0" smtClean="0">
                <a:latin typeface="Bookman Old Style" panose="02050604050505020204" pitchFamily="18" charset="0"/>
              </a:rPr>
              <a:t>70</a:t>
            </a:r>
          </a:p>
          <a:p>
            <a:pPr defTabSz="393772" eaLnBrk="1" hangingPunct="1">
              <a:defRPr/>
            </a:pPr>
            <a:endParaRPr lang="pl-PL" dirty="0">
              <a:latin typeface="Bookman Old Style" panose="02050604050505020204" pitchFamily="18" charset="0"/>
            </a:endParaRPr>
          </a:p>
          <a:p>
            <a:pPr defTabSz="393772" eaLnBrk="1" hangingPunct="1">
              <a:defRPr/>
            </a:pPr>
            <a:r>
              <a:rPr lang="pl-PL" dirty="0">
                <a:latin typeface="Bookman Old Style" panose="02050604050505020204" pitchFamily="18" charset="0"/>
              </a:rPr>
              <a:t>mail: dwp@podkarpackie.pl</a:t>
            </a:r>
          </a:p>
          <a:p>
            <a:pPr defTabSz="393772" eaLnBrk="1" hangingPunct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pl-PL" b="1" dirty="0">
              <a:latin typeface="Bookman Old Style" panose="02050604050505020204" pitchFamily="18" charset="0"/>
            </a:endParaRPr>
          </a:p>
          <a:p>
            <a:pPr defTabSz="393772" eaLnBrk="1" hangingPunct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pl-PL" b="1" dirty="0">
                <a:latin typeface="Bookman Old Style" panose="02050604050505020204" pitchFamily="18" charset="0"/>
              </a:rPr>
              <a:t>www.rpo.podkarpackie.pl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874" y="4967279"/>
            <a:ext cx="3542083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9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Wykres 16"/>
          <p:cNvGraphicFramePr/>
          <p:nvPr>
            <p:extLst>
              <p:ext uri="{D42A27DB-BD31-4B8C-83A1-F6EECF244321}">
                <p14:modId xmlns:p14="http://schemas.microsoft.com/office/powerpoint/2010/main" val="3128213719"/>
              </p:ext>
            </p:extLst>
          </p:nvPr>
        </p:nvGraphicFramePr>
        <p:xfrm>
          <a:off x="1472047" y="1672935"/>
          <a:ext cx="8638308" cy="495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60960" y="708890"/>
            <a:ext cx="11336383" cy="839355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rgbClr val="0070C0"/>
                </a:solidFill>
                <a:latin typeface="+mn-lt"/>
              </a:rPr>
              <a:t>Alokacja środków dla działań I osi priorytetowej RPO WP </a:t>
            </a:r>
            <a:r>
              <a:rPr lang="pl-PL" sz="2400" b="1" dirty="0" smtClean="0">
                <a:solidFill>
                  <a:srgbClr val="0070C0"/>
                </a:solidFill>
                <a:latin typeface="+mn-lt"/>
              </a:rPr>
              <a:t> </a:t>
            </a:r>
            <a:br>
              <a:rPr lang="pl-PL" sz="2400" b="1" dirty="0" smtClean="0">
                <a:solidFill>
                  <a:srgbClr val="0070C0"/>
                </a:solidFill>
                <a:latin typeface="+mn-lt"/>
              </a:rPr>
            </a:br>
            <a:r>
              <a:rPr lang="pl-PL" sz="2400" b="1" dirty="0" smtClean="0">
                <a:solidFill>
                  <a:srgbClr val="0070C0"/>
                </a:solidFill>
                <a:latin typeface="+mn-lt"/>
              </a:rPr>
              <a:t>na </a:t>
            </a:r>
            <a:r>
              <a:rPr lang="pl-PL" sz="2400" b="1" dirty="0">
                <a:solidFill>
                  <a:srgbClr val="0070C0"/>
                </a:solidFill>
                <a:latin typeface="+mn-lt"/>
              </a:rPr>
              <a:t>lata 2014 - 2020 </a:t>
            </a:r>
            <a:r>
              <a:rPr lang="pl-PL" sz="2400" b="1" dirty="0" smtClean="0">
                <a:solidFill>
                  <a:srgbClr val="0070C0"/>
                </a:solidFill>
                <a:latin typeface="+mn-lt"/>
              </a:rPr>
              <a:t>(euro)</a:t>
            </a:r>
            <a:endParaRPr lang="pl-PL" sz="2400" b="1" dirty="0">
              <a:latin typeface="+mn-lt"/>
            </a:endParaRPr>
          </a:p>
        </p:txBody>
      </p:sp>
      <p:pic>
        <p:nvPicPr>
          <p:cNvPr id="8" name="Picture 6" descr="fepr-pl-podk-ueefr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827" y="146050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72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141538" y="720726"/>
            <a:ext cx="78867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endParaRPr lang="pl-PL" sz="2400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966651" y="1012692"/>
            <a:ext cx="10032275" cy="61581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75">
              <a:buClr>
                <a:srgbClr val="000000"/>
              </a:buClr>
              <a:buSzPct val="100000"/>
              <a:defRPr/>
            </a:pPr>
            <a:r>
              <a:rPr lang="pl-PL" sz="2000" b="1" u="sng" dirty="0">
                <a:solidFill>
                  <a:schemeClr val="tx1"/>
                </a:solidFill>
              </a:rPr>
              <a:t>Działanie 1.2 Badania przemysłowe, prace rozwojowe oraz ich wdrożenia 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12" name="Symbol zastępczy zawartości 1"/>
          <p:cNvSpPr txBox="1">
            <a:spLocks/>
          </p:cNvSpPr>
          <p:nvPr/>
        </p:nvSpPr>
        <p:spPr>
          <a:xfrm>
            <a:off x="-430841" y="2073445"/>
            <a:ext cx="9277979" cy="2002166"/>
          </a:xfrm>
          <a:prstGeom prst="rect">
            <a:avLst/>
          </a:prstGeom>
        </p:spPr>
        <p:txBody>
          <a:bodyPr/>
          <a:lstStyle>
            <a:lvl1pPr marL="299843" indent="-299843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4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649655" indent="-249867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998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99470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4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99259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04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799045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19883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598619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2998410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39820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45456" indent="0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2000" b="1" u="sng" dirty="0">
                <a:solidFill>
                  <a:srgbClr val="002060"/>
                </a:solidFill>
              </a:rPr>
              <a:t>Typ </a:t>
            </a:r>
            <a:r>
              <a:rPr lang="pl-PL" sz="2000" b="1" u="sng" dirty="0" smtClean="0">
                <a:solidFill>
                  <a:srgbClr val="002060"/>
                </a:solidFill>
              </a:rPr>
              <a:t>3: Infrastruktura </a:t>
            </a:r>
            <a:r>
              <a:rPr lang="pl-PL" sz="2000" b="1" u="sng" dirty="0">
                <a:solidFill>
                  <a:srgbClr val="002060"/>
                </a:solidFill>
              </a:rPr>
              <a:t>B+R </a:t>
            </a:r>
            <a:endParaRPr lang="pl-PL" sz="2000" b="1" u="sng" dirty="0" smtClean="0">
              <a:solidFill>
                <a:srgbClr val="002060"/>
              </a:solidFill>
            </a:endParaRPr>
          </a:p>
          <a:p>
            <a:pPr marL="1745456" indent="0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sz="1800" b="1" dirty="0">
              <a:solidFill>
                <a:srgbClr val="0070C0"/>
              </a:solidFill>
            </a:endParaRPr>
          </a:p>
          <a:p>
            <a:pPr marL="1745456" indent="0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1800" b="1" dirty="0" smtClean="0">
                <a:solidFill>
                  <a:srgbClr val="0070C0"/>
                </a:solidFill>
              </a:rPr>
              <a:t>Minimalna </a:t>
            </a:r>
            <a:r>
              <a:rPr lang="pl-PL" sz="1800" b="1" dirty="0">
                <a:solidFill>
                  <a:srgbClr val="0070C0"/>
                </a:solidFill>
              </a:rPr>
              <a:t>i maksymalna wartość wydatków kwalifikowalnych projektu (</a:t>
            </a:r>
            <a:r>
              <a:rPr lang="pl-PL" sz="1800" b="1" dirty="0" smtClean="0">
                <a:solidFill>
                  <a:srgbClr val="0070C0"/>
                </a:solidFill>
              </a:rPr>
              <a:t>PLN)</a:t>
            </a:r>
            <a:endParaRPr lang="pl-PL" altLang="pl-PL" sz="1800" b="1" u="sng" dirty="0" smtClean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endParaRPr lang="pl-PL" sz="1800" dirty="0" smtClean="0"/>
          </a:p>
          <a:p>
            <a:pPr marL="0" indent="0">
              <a:buNone/>
              <a:defRPr/>
            </a:pPr>
            <a:r>
              <a:rPr lang="pl-PL" sz="1800" dirty="0"/>
              <a:t>						</a:t>
            </a:r>
            <a:r>
              <a:rPr lang="pl-PL" sz="1800" dirty="0">
                <a:solidFill>
                  <a:srgbClr val="002060"/>
                </a:solidFill>
              </a:rPr>
              <a:t>min. 200 </a:t>
            </a:r>
            <a:r>
              <a:rPr lang="pl-PL" sz="1800" dirty="0" smtClean="0">
                <a:solidFill>
                  <a:srgbClr val="002060"/>
                </a:solidFill>
              </a:rPr>
              <a:t>000 </a:t>
            </a:r>
            <a:r>
              <a:rPr lang="pl-PL" sz="1800" dirty="0">
                <a:solidFill>
                  <a:srgbClr val="002060"/>
                </a:solidFill>
              </a:rPr>
              <a:t>PLN / max. 30 000 000 PLN </a:t>
            </a:r>
            <a:r>
              <a:rPr lang="pl-PL" sz="1600" dirty="0">
                <a:solidFill>
                  <a:srgbClr val="002060"/>
                </a:solidFill>
              </a:rPr>
              <a:t>	</a:t>
            </a:r>
            <a:endParaRPr lang="pl-PL" sz="1350" b="1" kern="0" dirty="0">
              <a:solidFill>
                <a:schemeClr val="tx1"/>
              </a:solidFill>
              <a:effectLst>
                <a:glow rad="127000">
                  <a:schemeClr val="accent1">
                    <a:lumMod val="20000"/>
                    <a:lumOff val="80000"/>
                  </a:schemeClr>
                </a:glow>
              </a:effectLst>
              <a:latin typeface="+mj-lt"/>
            </a:endParaRPr>
          </a:p>
          <a:p>
            <a:pPr marL="2031206" indent="-285750" defTabSz="479822">
              <a:spcAft>
                <a:spcPts val="45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pl-PL" sz="1600" i="1" kern="0" dirty="0">
              <a:solidFill>
                <a:srgbClr val="002060"/>
              </a:solidFill>
              <a:latin typeface="+mj-lt"/>
            </a:endParaRPr>
          </a:p>
          <a:p>
            <a:pPr>
              <a:buFont typeface="Times New Roman" pitchFamily="18" charset="0"/>
              <a:buNone/>
              <a:defRPr/>
            </a:pPr>
            <a:endParaRPr lang="pl-PL" sz="1200" b="1" kern="0" dirty="0"/>
          </a:p>
        </p:txBody>
      </p:sp>
      <p:pic>
        <p:nvPicPr>
          <p:cNvPr id="110597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238" y="282575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1467303" y="4520552"/>
            <a:ext cx="8369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T</a:t>
            </a:r>
            <a:r>
              <a:rPr lang="pl-PL" sz="2000" dirty="0" smtClean="0"/>
              <a:t>ermin rozpoczęcia naboru: </a:t>
            </a:r>
            <a:r>
              <a:rPr lang="pl-PL" sz="2000" b="1" dirty="0" smtClean="0"/>
              <a:t>29 marca 2019 </a:t>
            </a:r>
          </a:p>
          <a:p>
            <a:r>
              <a:rPr lang="pl-PL" sz="2000" dirty="0" smtClean="0"/>
              <a:t>Termin zakończenia naboru: </a:t>
            </a:r>
            <a:r>
              <a:rPr lang="pl-PL" sz="2000" b="1" dirty="0" smtClean="0"/>
              <a:t>28 czerwca 2019</a:t>
            </a:r>
          </a:p>
          <a:p>
            <a:endParaRPr lang="pl-PL" sz="2000" dirty="0"/>
          </a:p>
          <a:p>
            <a:r>
              <a:rPr lang="pl-PL" sz="2000" dirty="0" smtClean="0"/>
              <a:t>Kwota środków przeznaczonych na nabór: </a:t>
            </a:r>
            <a:r>
              <a:rPr lang="pl-PL" sz="2000" b="1" dirty="0" smtClean="0"/>
              <a:t>40 mln zł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997072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001838" y="577850"/>
            <a:ext cx="78867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37165" y="999331"/>
            <a:ext cx="10816046" cy="57214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75">
              <a:buClr>
                <a:srgbClr val="000000"/>
              </a:buClr>
              <a:buSzPct val="100000"/>
              <a:defRPr/>
            </a:pPr>
            <a:r>
              <a:rPr lang="pl-PL" sz="2000" b="1" u="sng" dirty="0">
                <a:solidFill>
                  <a:schemeClr val="tx1"/>
                </a:solidFill>
              </a:rPr>
              <a:t>Działanie 1.2 Badania przemysłowe, prace rozwojowe oraz ich wdrożenia 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12" name="Symbol zastępczy zawartości 1"/>
          <p:cNvSpPr txBox="1">
            <a:spLocks/>
          </p:cNvSpPr>
          <p:nvPr/>
        </p:nvSpPr>
        <p:spPr>
          <a:xfrm>
            <a:off x="-731520" y="1691627"/>
            <a:ext cx="12035246" cy="4298947"/>
          </a:xfrm>
          <a:prstGeom prst="rect">
            <a:avLst/>
          </a:prstGeom>
        </p:spPr>
        <p:txBody>
          <a:bodyPr/>
          <a:lstStyle>
            <a:lvl1pPr marL="299843" indent="-299843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4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649655" indent="-249867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998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99470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4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99259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04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799045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19883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598619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2998410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39820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2000" b="1" u="sng" dirty="0" smtClean="0">
                <a:solidFill>
                  <a:srgbClr val="002060"/>
                </a:solidFill>
              </a:rPr>
              <a:t>Typ </a:t>
            </a:r>
            <a:r>
              <a:rPr lang="pl-PL" sz="2000" b="1" u="sng" dirty="0">
                <a:solidFill>
                  <a:srgbClr val="002060"/>
                </a:solidFill>
              </a:rPr>
              <a:t>3</a:t>
            </a:r>
            <a:r>
              <a:rPr lang="pl-PL" sz="2000" b="1" u="sng" dirty="0" smtClean="0">
                <a:solidFill>
                  <a:srgbClr val="002060"/>
                </a:solidFill>
              </a:rPr>
              <a:t>: Infrastruktura B+R</a:t>
            </a:r>
            <a:endParaRPr lang="pl-PL" sz="1000" b="1" kern="0" dirty="0" smtClean="0">
              <a:solidFill>
                <a:srgbClr val="002060"/>
              </a:solidFill>
            </a:endParaRPr>
          </a:p>
          <a:p>
            <a:pPr marL="2031206" indent="-28575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pl-PL" sz="1800" dirty="0" smtClean="0"/>
          </a:p>
          <a:p>
            <a:pPr marL="2031206" indent="-285750" algn="just" defTabSz="479822">
              <a:spcAft>
                <a:spcPts val="45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endParaRPr lang="pl-PL" sz="1600" dirty="0"/>
          </a:p>
          <a:p>
            <a:pPr marL="2031206" indent="-285750" algn="just" defTabSz="479822">
              <a:spcAft>
                <a:spcPts val="45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endParaRPr lang="pl-PL" sz="1600" kern="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9573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358775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761320" y="2412275"/>
            <a:ext cx="101454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Wsparcie na </a:t>
            </a:r>
            <a:r>
              <a:rPr lang="pl-PL" sz="2000" u="sng" dirty="0" smtClean="0"/>
              <a:t>stworzenie lub rozwój istniejącego zaplecza badawczo-rozwojowego </a:t>
            </a:r>
            <a:r>
              <a:rPr lang="pl-PL" sz="2000" dirty="0" smtClean="0"/>
              <a:t>w przedsiębiorstwach.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8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/>
              <a:t>Oferowane wsparcie przyczyni się do powstawania lub rozwoju działów badawczo-rozwojowych wewnątrz przedsiębiorstwa służących działalności </a:t>
            </a:r>
            <a:r>
              <a:rPr lang="pl-PL" sz="2000" dirty="0" smtClean="0"/>
              <a:t>B+R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Wzmacniane </a:t>
            </a:r>
            <a:r>
              <a:rPr lang="pl-PL" sz="2000" dirty="0"/>
              <a:t>będą instytucjonalne zdolności prowadzenia prac </a:t>
            </a:r>
            <a:r>
              <a:rPr lang="pl-PL" sz="2000" dirty="0" smtClean="0"/>
              <a:t>badawczo-rozwojowych </a:t>
            </a:r>
            <a:r>
              <a:rPr lang="pl-PL" sz="2000" u="sng" dirty="0" smtClean="0"/>
              <a:t>poprzez inwestycje w aparaturę naukowo-badawczą, sprzęt, technologie i inne niezbędne wyposażenie, które służą tworzeniu innowacyjnych produktów lub usług</a:t>
            </a:r>
            <a:r>
              <a:rPr lang="pl-PL" sz="2000" dirty="0" smtClean="0"/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2000" dirty="0" smtClean="0"/>
              <a:t>Warunkiem </a:t>
            </a:r>
            <a:r>
              <a:rPr lang="pl-PL" sz="2000" dirty="0"/>
              <a:t>wsparcia w tym zakresie będzie przedstawienie przez przedsiębiorstwo planów dotyczących planowanych do realizacji prac </a:t>
            </a:r>
            <a:r>
              <a:rPr lang="pl-PL" sz="2000" dirty="0" smtClean="0"/>
              <a:t>B+R</a:t>
            </a:r>
            <a:endParaRPr lang="pl-PL" sz="2000" dirty="0"/>
          </a:p>
          <a:p>
            <a:endParaRPr lang="pl-PL" sz="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54690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001838" y="577850"/>
            <a:ext cx="78867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48640" y="1094222"/>
            <a:ext cx="10842171" cy="54566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75">
              <a:buClr>
                <a:srgbClr val="000000"/>
              </a:buClr>
              <a:buSzPct val="100000"/>
              <a:defRPr/>
            </a:pPr>
            <a:r>
              <a:rPr lang="pl-PL" sz="2000" b="1" u="sng" dirty="0">
                <a:solidFill>
                  <a:schemeClr val="tx1"/>
                </a:solidFill>
              </a:rPr>
              <a:t>Działanie 1.2 Badania przemysłowe, prace rozwojowe oraz ich wdrożenia 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12" name="Symbol zastępczy zawartości 1"/>
          <p:cNvSpPr txBox="1">
            <a:spLocks/>
          </p:cNvSpPr>
          <p:nvPr/>
        </p:nvSpPr>
        <p:spPr>
          <a:xfrm>
            <a:off x="-217714" y="1751897"/>
            <a:ext cx="6261462" cy="370575"/>
          </a:xfrm>
          <a:prstGeom prst="rect">
            <a:avLst/>
          </a:prstGeom>
        </p:spPr>
        <p:txBody>
          <a:bodyPr/>
          <a:lstStyle>
            <a:lvl1pPr marL="299843" indent="-299843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4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649655" indent="-249867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998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99470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4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99259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04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799045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19883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598619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2998410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39820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2000" b="1" u="sng" dirty="0">
                <a:solidFill>
                  <a:srgbClr val="002060"/>
                </a:solidFill>
              </a:rPr>
              <a:t>Typ 3: Infrastruktura B+R </a:t>
            </a:r>
          </a:p>
          <a:p>
            <a:pPr marL="0" indent="0">
              <a:buNone/>
            </a:pPr>
            <a:endParaRPr lang="pl-PL" sz="1600" b="1" u="sng" dirty="0"/>
          </a:p>
          <a:p>
            <a:pPr marL="0" indent="0">
              <a:buNone/>
            </a:pPr>
            <a:endParaRPr lang="pl-PL" sz="1600" dirty="0"/>
          </a:p>
          <a:p>
            <a:pPr marL="2031206" indent="-285750" algn="just" defTabSz="479822">
              <a:spcAft>
                <a:spcPts val="45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endParaRPr lang="pl-PL" sz="1600" dirty="0"/>
          </a:p>
          <a:p>
            <a:pPr marL="2031206" indent="-285750" algn="just" defTabSz="479822">
              <a:spcAft>
                <a:spcPts val="45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endParaRPr lang="pl-PL" sz="1600" kern="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9573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358775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87977" y="2337469"/>
            <a:ext cx="1081604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u="sng" dirty="0"/>
              <a:t>Kwalifikowalne są </a:t>
            </a:r>
            <a:r>
              <a:rPr lang="pl-PL" b="1" u="sng" dirty="0" smtClean="0"/>
              <a:t>m.in</a:t>
            </a:r>
            <a:r>
              <a:rPr lang="pl-PL" b="1" u="sng" dirty="0"/>
              <a:t>. wydatki na</a:t>
            </a:r>
            <a:r>
              <a:rPr lang="pl-PL" b="1" u="sng" dirty="0" smtClean="0"/>
              <a:t>:</a:t>
            </a:r>
          </a:p>
          <a:p>
            <a:endParaRPr lang="pl-PL" b="1" u="sng" kern="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nabycie </a:t>
            </a:r>
            <a:r>
              <a:rPr lang="pl-PL" dirty="0"/>
              <a:t>nowych środków </a:t>
            </a:r>
            <a:r>
              <a:rPr lang="pl-PL" dirty="0" smtClean="0"/>
              <a:t>trwałych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nabycie </a:t>
            </a:r>
            <a:r>
              <a:rPr lang="pl-PL" dirty="0"/>
              <a:t>wartości niematerialnych i prawnych w postaci licencji oprogramowania ściśle związanego z realizacją projektu i nabytymi środkami trwałymi (w przypadku dużych przedsiębiorstw koszty wartości niematerialnych i prawnych są kwalifikowalne jedynie do wysokości 50% całkowitych wydatków kwalifikowalnych</a:t>
            </a:r>
            <a:r>
              <a:rPr lang="pl-PL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 </a:t>
            </a:r>
            <a:r>
              <a:rPr lang="pl-PL" dirty="0"/>
              <a:t>roboty budowlane – wyłącznie pod warunkiem, że są niezbędne do prawidłowej realizacji i osiągnięcia celu projektu oraz mają charakter inwestycyjny i są realizowane w oparciu o umowę na roboty </a:t>
            </a:r>
            <a:r>
              <a:rPr lang="pl-PL" dirty="0" smtClean="0"/>
              <a:t>budowlane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spłatę </a:t>
            </a:r>
            <a:r>
              <a:rPr lang="pl-PL" dirty="0"/>
              <a:t>rat kapitałowych z tytułu leasingu finansowego nowych środków trwałych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nabycie </a:t>
            </a:r>
            <a:r>
              <a:rPr lang="pl-PL" dirty="0"/>
              <a:t>środków transportu z podgrupy nr 76 i 78 KŚT.</a:t>
            </a:r>
          </a:p>
          <a:p>
            <a:endParaRPr lang="pl-PL" b="1" u="sng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250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141538" y="720727"/>
            <a:ext cx="7886700" cy="58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870857" y="1019225"/>
            <a:ext cx="10171612" cy="6458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75">
              <a:buClr>
                <a:srgbClr val="000000"/>
              </a:buClr>
              <a:buSzPct val="100000"/>
              <a:defRPr/>
            </a:pPr>
            <a:r>
              <a:rPr lang="pl-PL" sz="2000" b="1" u="sng" dirty="0">
                <a:solidFill>
                  <a:schemeClr val="tx1"/>
                </a:solidFill>
              </a:rPr>
              <a:t>Działanie 1.2 Badania przemysłowe, prace rozwojowe oraz ich wdrożenia 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12" name="Symbol zastępczy zawartości 1"/>
          <p:cNvSpPr txBox="1">
            <a:spLocks/>
          </p:cNvSpPr>
          <p:nvPr/>
        </p:nvSpPr>
        <p:spPr>
          <a:xfrm>
            <a:off x="-304800" y="1779621"/>
            <a:ext cx="8316687" cy="319146"/>
          </a:xfrm>
          <a:prstGeom prst="rect">
            <a:avLst/>
          </a:prstGeom>
        </p:spPr>
        <p:txBody>
          <a:bodyPr/>
          <a:lstStyle>
            <a:lvl1pPr marL="299843" indent="-299843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4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649655" indent="-249867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998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99470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4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99259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04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799045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19883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598619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2998410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39820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45456" indent="0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2000" b="1" u="sng" dirty="0" smtClean="0">
                <a:solidFill>
                  <a:srgbClr val="002060"/>
                </a:solidFill>
              </a:rPr>
              <a:t>Typ </a:t>
            </a:r>
            <a:r>
              <a:rPr lang="pl-PL" sz="2000" b="1" u="sng" dirty="0">
                <a:solidFill>
                  <a:srgbClr val="002060"/>
                </a:solidFill>
              </a:rPr>
              <a:t>3</a:t>
            </a:r>
            <a:r>
              <a:rPr lang="pl-PL" sz="2000" b="1" u="sng" dirty="0" smtClean="0">
                <a:solidFill>
                  <a:srgbClr val="002060"/>
                </a:solidFill>
              </a:rPr>
              <a:t>: Infrastruktura B+R  </a:t>
            </a:r>
          </a:p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endParaRPr lang="pl-PL" sz="1600" b="1" u="sng" kern="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pl-PL" sz="1600" dirty="0"/>
              <a:t>	</a:t>
            </a:r>
          </a:p>
          <a:p>
            <a:pPr marL="2031206" indent="-285750" algn="just" defTabSz="479822">
              <a:spcAft>
                <a:spcPts val="45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endParaRPr lang="pl-PL" sz="1600" b="1" kern="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9573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358775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239597"/>
              </p:ext>
            </p:extLst>
          </p:nvPr>
        </p:nvGraphicFramePr>
        <p:xfrm>
          <a:off x="942940" y="2402828"/>
          <a:ext cx="10099529" cy="3715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0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8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8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</a:rPr>
                        <a:t>Wnioskodawcy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pl-PL" sz="5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</a:rPr>
                        <a:t>Przedsiębiorstwa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</a:rPr>
                        <a:t>Instytucje Otoczenia Biznesu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</a:rPr>
                        <a:t>Sieci/grupy przedsiębiorstw (w formie partnerstwa w rozumieniu art. 33 ustawy </a:t>
                      </a:r>
                      <a:r>
                        <a:rPr lang="pl-PL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wdożeniowej</a:t>
                      </a: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1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Maksymalny % poziom dofinansowania UE wydatków kwalifikowalnych na poziomie projektu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lphaLcParenR"/>
                      </a:pPr>
                      <a:endParaRPr lang="pl-PL" sz="16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regionalna pomoc inwestycyjna</a:t>
                      </a:r>
                    </a:p>
                    <a:p>
                      <a:pPr marL="285750" indent="-285750" algn="just">
                        <a:buFont typeface="Courier New" panose="02070309020205020404" pitchFamily="49" charset="0"/>
                        <a:buChar char="o"/>
                      </a:pPr>
                      <a:r>
                        <a:rPr lang="pl-PL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14 GBER Regionalna pomoc inwestycyjna </a:t>
                      </a:r>
                    </a:p>
                    <a:p>
                      <a:endParaRPr lang="pl-PL" sz="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mikro i małe przedsiębiorstwo – </a:t>
                      </a:r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średnie przedsiębiorstwo – </a:t>
                      </a:r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60%,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duże przedsiębiorstwo – </a:t>
                      </a:r>
                      <a:r>
                        <a:rPr lang="pl-PL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50%. </a:t>
                      </a:r>
                      <a:endParaRPr lang="pl-PL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AutoNum type="alphaLcParenR"/>
                      </a:pPr>
                      <a:endParaRPr lang="pl-PL" sz="16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just">
                        <a:spcAft>
                          <a:spcPts val="0"/>
                        </a:spcAft>
                        <a:buAutoNum type="alphaLcParenR"/>
                      </a:pP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387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254749" y="694601"/>
            <a:ext cx="78867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635726" y="881354"/>
            <a:ext cx="10615748" cy="54685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75">
              <a:buClr>
                <a:srgbClr val="000000"/>
              </a:buClr>
              <a:buSzPct val="100000"/>
              <a:defRPr/>
            </a:pPr>
            <a:r>
              <a:rPr lang="pl-PL" sz="2000" b="1" u="sng" dirty="0">
                <a:solidFill>
                  <a:schemeClr val="tx1"/>
                </a:solidFill>
              </a:rPr>
              <a:t>Działanie 1.2 Badania przemysłowe, prace rozwojowe oraz ich wdrożenia 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12" name="Symbol zastępczy zawartości 1"/>
          <p:cNvSpPr txBox="1">
            <a:spLocks/>
          </p:cNvSpPr>
          <p:nvPr/>
        </p:nvSpPr>
        <p:spPr>
          <a:xfrm>
            <a:off x="-1079864" y="1621993"/>
            <a:ext cx="12209418" cy="4821956"/>
          </a:xfrm>
          <a:prstGeom prst="rect">
            <a:avLst/>
          </a:prstGeom>
        </p:spPr>
        <p:txBody>
          <a:bodyPr/>
          <a:lstStyle>
            <a:lvl1pPr marL="299843" indent="-299843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4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649655" indent="-249867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998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99470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4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99259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04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799045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19883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598619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2998410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39820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2000" b="1" u="sng" dirty="0" smtClean="0">
                <a:solidFill>
                  <a:srgbClr val="002060"/>
                </a:solidFill>
              </a:rPr>
              <a:t>Typ </a:t>
            </a:r>
            <a:r>
              <a:rPr lang="pl-PL" sz="2000" b="1" u="sng" dirty="0">
                <a:solidFill>
                  <a:srgbClr val="002060"/>
                </a:solidFill>
              </a:rPr>
              <a:t>2: Prace </a:t>
            </a:r>
            <a:r>
              <a:rPr lang="pl-PL" sz="2000" b="1" u="sng" dirty="0" smtClean="0">
                <a:solidFill>
                  <a:srgbClr val="002060"/>
                </a:solidFill>
              </a:rPr>
              <a:t>B+R </a:t>
            </a:r>
            <a:endParaRPr lang="pl-PL" sz="800" b="1" kern="0" dirty="0">
              <a:solidFill>
                <a:srgbClr val="002060"/>
              </a:solidFill>
              <a:latin typeface="+mj-lt"/>
            </a:endParaRPr>
          </a:p>
          <a:p>
            <a:pPr marL="1745456" indent="0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1800" kern="0" dirty="0">
                <a:solidFill>
                  <a:schemeClr val="tx1"/>
                </a:solidFill>
              </a:rPr>
              <a:t>P</a:t>
            </a:r>
            <a:r>
              <a:rPr lang="pl-PL" sz="1800" kern="0" dirty="0" smtClean="0">
                <a:solidFill>
                  <a:schemeClr val="tx1"/>
                </a:solidFill>
              </a:rPr>
              <a:t>rojekty </a:t>
            </a:r>
            <a:r>
              <a:rPr lang="pl-PL" sz="1800" kern="0" dirty="0">
                <a:solidFill>
                  <a:schemeClr val="tx1"/>
                </a:solidFill>
              </a:rPr>
              <a:t>B+R przedsiębiorstw, obejmujące realizację </a:t>
            </a:r>
            <a:r>
              <a:rPr lang="pl-PL" sz="1800" kern="0" dirty="0" smtClean="0">
                <a:solidFill>
                  <a:schemeClr val="tx1"/>
                </a:solidFill>
              </a:rPr>
              <a:t>badań przemysłowych oraz  </a:t>
            </a:r>
            <a:r>
              <a:rPr lang="pl-PL" sz="1800" kern="0" dirty="0">
                <a:solidFill>
                  <a:schemeClr val="tx1"/>
                </a:solidFill>
              </a:rPr>
              <a:t>prac rozwojowych, </a:t>
            </a:r>
            <a:r>
              <a:rPr lang="pl-PL" sz="1800" kern="0" dirty="0" smtClean="0">
                <a:solidFill>
                  <a:schemeClr val="tx1"/>
                </a:solidFill>
              </a:rPr>
              <a:t>aż </a:t>
            </a:r>
            <a:r>
              <a:rPr lang="pl-PL" sz="1800" kern="0" dirty="0">
                <a:solidFill>
                  <a:schemeClr val="tx1"/>
                </a:solidFill>
              </a:rPr>
              <a:t>do etapu </a:t>
            </a:r>
            <a:r>
              <a:rPr lang="pl-PL" sz="1800" kern="0" dirty="0" smtClean="0">
                <a:solidFill>
                  <a:schemeClr val="tx1"/>
                </a:solidFill>
              </a:rPr>
              <a:t> </a:t>
            </a:r>
            <a:r>
              <a:rPr lang="pl-PL" sz="1800" kern="0" dirty="0">
                <a:solidFill>
                  <a:schemeClr val="tx1"/>
                </a:solidFill>
              </a:rPr>
              <a:t>pierwszej produkcji </a:t>
            </a:r>
            <a:r>
              <a:rPr lang="pl-PL" sz="1800" kern="0" dirty="0" smtClean="0">
                <a:solidFill>
                  <a:schemeClr val="tx1"/>
                </a:solidFill>
              </a:rPr>
              <a:t>włącznie i przygotowaniem do wdrożenia wyników prac B+R w działalności gospodarczej</a:t>
            </a:r>
          </a:p>
          <a:p>
            <a:pPr marL="2031206" indent="-28575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pl-PL" sz="800" kern="0" dirty="0" smtClean="0">
              <a:solidFill>
                <a:schemeClr val="tx1"/>
              </a:solidFill>
            </a:endParaRPr>
          </a:p>
          <a:p>
            <a:pPr marL="2031206" indent="-28575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pl-PL" sz="1800" kern="0" dirty="0" smtClean="0">
                <a:solidFill>
                  <a:schemeClr val="tx1"/>
                </a:solidFill>
              </a:rPr>
              <a:t>W wyniku prowadzonych prac B+R winien zostać osiągnięty taki etap zaawansowania innowacyjnego rozwiązania (produktu, usługi, procesu) pozwalający na jego urynkowienie</a:t>
            </a:r>
            <a:r>
              <a:rPr lang="pl-PL" sz="1800" kern="0" dirty="0">
                <a:solidFill>
                  <a:schemeClr val="tx1"/>
                </a:solidFill>
              </a:rPr>
              <a:t>. Wdrożenie wyników badań </a:t>
            </a:r>
            <a:r>
              <a:rPr lang="pl-PL" sz="1800" kern="0" dirty="0" smtClean="0">
                <a:solidFill>
                  <a:schemeClr val="tx1"/>
                </a:solidFill>
              </a:rPr>
              <a:t>winno nastąpić w </a:t>
            </a:r>
            <a:r>
              <a:rPr lang="pl-PL" sz="1800" kern="0" dirty="0">
                <a:solidFill>
                  <a:schemeClr val="tx1"/>
                </a:solidFill>
              </a:rPr>
              <a:t>terminie 3 lat od zakończenia projektu </a:t>
            </a:r>
          </a:p>
          <a:p>
            <a:pPr marL="2031206" indent="-28575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pl-PL" sz="1800" kern="0" dirty="0" smtClean="0">
                <a:solidFill>
                  <a:schemeClr val="tx1"/>
                </a:solidFill>
              </a:rPr>
              <a:t>Przedsiębiorca może realizować prace B+R samodzielnie lub we współpracy z innymi podmiotami, m. in. jednostkami naukowymi, uczelniami, organizacjami pozarządowymi, przedsiębiorstwami.</a:t>
            </a:r>
            <a:endParaRPr lang="pl-PL" sz="800" kern="0" dirty="0" smtClean="0">
              <a:solidFill>
                <a:schemeClr val="tx1"/>
              </a:solidFill>
            </a:endParaRPr>
          </a:p>
          <a:p>
            <a:pPr marL="2031206" indent="-28575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pl-PL" sz="100" kern="0" dirty="0">
              <a:solidFill>
                <a:schemeClr val="tx1"/>
              </a:solidFill>
            </a:endParaRPr>
          </a:p>
          <a:p>
            <a:pPr marL="2031206" indent="-285750" algn="just" defTabSz="479822">
              <a:spcAft>
                <a:spcPts val="45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pl-PL" sz="1800" kern="0" dirty="0" smtClean="0">
                <a:solidFill>
                  <a:schemeClr val="tx1"/>
                </a:solidFill>
              </a:rPr>
              <a:t>Warunkiem otrzymania wsparcia jest zgodność przedmiotu projektu z regionalną inteligentną specjalizacją województwa podkarpackiego</a:t>
            </a:r>
            <a:r>
              <a:rPr lang="pl-PL" sz="1600" kern="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2031206" indent="-285750" algn="just" defTabSz="479822">
              <a:spcAft>
                <a:spcPts val="45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endParaRPr lang="pl-PL" sz="1600" kern="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9573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358775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910997" y="5251269"/>
            <a:ext cx="860747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T</a:t>
            </a:r>
            <a:r>
              <a:rPr lang="pl-PL" dirty="0" smtClean="0"/>
              <a:t>ermin </a:t>
            </a:r>
            <a:r>
              <a:rPr lang="pl-PL" dirty="0" smtClean="0"/>
              <a:t>rozpoczęcia naboru</a:t>
            </a:r>
            <a:r>
              <a:rPr lang="pl-PL" dirty="0" smtClean="0"/>
              <a:t>: </a:t>
            </a:r>
            <a:r>
              <a:rPr lang="pl-PL" b="1" dirty="0" smtClean="0"/>
              <a:t>30 kwietnia </a:t>
            </a:r>
            <a:r>
              <a:rPr lang="pl-PL" b="1" dirty="0" smtClean="0"/>
              <a:t>2019 </a:t>
            </a:r>
            <a:endParaRPr lang="pl-PL" b="1" dirty="0" smtClean="0"/>
          </a:p>
          <a:p>
            <a:r>
              <a:rPr lang="pl-PL" dirty="0" smtClean="0"/>
              <a:t>Termin zakończenia naboru: </a:t>
            </a:r>
            <a:r>
              <a:rPr lang="pl-PL" b="1" dirty="0" smtClean="0"/>
              <a:t>14 sierpnia 2019</a:t>
            </a:r>
            <a:endParaRPr lang="pl-PL" dirty="0" smtClean="0"/>
          </a:p>
          <a:p>
            <a:endParaRPr lang="pl-PL" sz="800" dirty="0"/>
          </a:p>
          <a:p>
            <a:r>
              <a:rPr lang="pl-PL" dirty="0" smtClean="0"/>
              <a:t>Planowana kwota środków przeznaczonych na nabór: </a:t>
            </a:r>
            <a:r>
              <a:rPr lang="pl-PL" b="1" dirty="0" smtClean="0"/>
              <a:t>60 mln zł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38513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2141538" y="720727"/>
            <a:ext cx="7886700" cy="58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l-PL" altLang="pl-PL" sz="2400" b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740229" y="930029"/>
            <a:ext cx="10519954" cy="5528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75">
              <a:buClr>
                <a:srgbClr val="000000"/>
              </a:buClr>
              <a:buSzPct val="100000"/>
              <a:defRPr/>
            </a:pPr>
            <a:r>
              <a:rPr lang="pl-PL" sz="2000" b="1" u="sng" dirty="0">
                <a:solidFill>
                  <a:schemeClr val="tx1"/>
                </a:solidFill>
              </a:rPr>
              <a:t>Działanie 1.2 Badania przemysłowe, prace rozwojowe oraz ich wdrożenia 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12" name="Symbol zastępczy zawartości 1"/>
          <p:cNvSpPr txBox="1">
            <a:spLocks/>
          </p:cNvSpPr>
          <p:nvPr/>
        </p:nvSpPr>
        <p:spPr>
          <a:xfrm>
            <a:off x="932549" y="1615934"/>
            <a:ext cx="9803027" cy="3841559"/>
          </a:xfrm>
          <a:prstGeom prst="rect">
            <a:avLst/>
          </a:prstGeom>
        </p:spPr>
        <p:txBody>
          <a:bodyPr/>
          <a:lstStyle>
            <a:lvl1pPr marL="299843" indent="-299843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48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649655" indent="-249867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998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999470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4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399259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04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1799045" indent="-199892" algn="l" defTabSz="392846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19883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598619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2998410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398203" indent="-199892" algn="l" defTabSz="392846" rtl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45456" indent="0" algn="just" defTabSz="479822">
              <a:spcAft>
                <a:spcPts val="450"/>
              </a:spcAft>
              <a:buClr>
                <a:schemeClr val="accent2"/>
              </a:buClr>
              <a:buNone/>
              <a:defRPr/>
            </a:pPr>
            <a:r>
              <a:rPr lang="pl-PL" sz="2000" b="1" u="sng" dirty="0" smtClean="0">
                <a:solidFill>
                  <a:srgbClr val="002060"/>
                </a:solidFill>
              </a:rPr>
              <a:t>Typ </a:t>
            </a:r>
            <a:r>
              <a:rPr lang="pl-PL" sz="2000" b="1" u="sng" dirty="0">
                <a:solidFill>
                  <a:srgbClr val="002060"/>
                </a:solidFill>
              </a:rPr>
              <a:t>2: Prace </a:t>
            </a:r>
            <a:r>
              <a:rPr lang="pl-PL" sz="2000" b="1" u="sng" dirty="0" smtClean="0">
                <a:solidFill>
                  <a:srgbClr val="002060"/>
                </a:solidFill>
              </a:rPr>
              <a:t>B+R </a:t>
            </a:r>
            <a:endParaRPr lang="pl-PL" sz="1600" b="1" u="sng" kern="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pl-PL" sz="1600" dirty="0"/>
              <a:t>	</a:t>
            </a:r>
          </a:p>
          <a:p>
            <a:pPr marL="2031206" indent="-285750" algn="just" defTabSz="479822">
              <a:spcAft>
                <a:spcPts val="450"/>
              </a:spcAft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endParaRPr lang="pl-PL" sz="1600" b="1" kern="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9573" name="Picture 6" descr="fepr-pl-podk-ueefr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358775"/>
            <a:ext cx="605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303781"/>
              </p:ext>
            </p:extLst>
          </p:nvPr>
        </p:nvGraphicFramePr>
        <p:xfrm>
          <a:off x="836024" y="2124891"/>
          <a:ext cx="10311514" cy="4181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5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5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</a:rPr>
                        <a:t>Beneficjenci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</a:rPr>
                        <a:t>Przedsiębiorstwa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1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Maksymalny % poziom dofinansowania UE wydatków kwalifikowalnych na poziomie projektu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/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a)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pomoc na działalność badawczą, rozwojową i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innowacyjną</a:t>
                      </a:r>
                    </a:p>
                    <a:p>
                      <a:pPr marL="171450" indent="-171450" algn="l">
                        <a:buFont typeface="Courier New" panose="02070309020205020404" pitchFamily="49" charset="0"/>
                        <a:buChar char="o"/>
                      </a:pPr>
                      <a:r>
                        <a:rPr lang="pl-PL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Art. 25 GBER Pomoc na projekty badawczo-rozwojowe </a:t>
                      </a:r>
                    </a:p>
                    <a:p>
                      <a:pPr marL="171450" indent="-171450" algn="l">
                        <a:buFont typeface="Courier New" panose="02070309020205020404" pitchFamily="49" charset="0"/>
                        <a:buChar char="o"/>
                      </a:pPr>
                      <a:r>
                        <a:rPr lang="pl-PL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Rozporządzenie Ministra Infrastruktury i Rozwoju z dnia 21 lipca 2015 r. w sprawie udzielania pomocy na badania podstawowe, badania przemysłowe, eksperymentalne prace rozwojowe oraz studia wykonalności w ramach regionalnych programów operacyjnych na lata 2014-2020 (Dz. U. z 2015 r., poz. 1075);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>tj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.: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 u="sng" dirty="0" smtClean="0">
                          <a:solidFill>
                            <a:schemeClr val="tx1"/>
                          </a:solidFill>
                          <a:effectLst/>
                        </a:rPr>
                        <a:t>Badania przemysłowe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:                                          </a:t>
                      </a:r>
                      <a:r>
                        <a:rPr lang="pl-PL" sz="1600" b="1" u="sng" dirty="0" smtClean="0">
                          <a:solidFill>
                            <a:schemeClr val="tx1"/>
                          </a:solidFill>
                          <a:effectLst/>
                        </a:rPr>
                        <a:t>Eksperymentalne prace rozwojowe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</a:rPr>
                        <a:t>- mikro i małe przedsiębiorstwo –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70%,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</a:rPr>
                        <a:t>             - mikro i małe przedsiębiorstwo –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45%,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</a:rPr>
                        <a:t>- średnie przedsiębiorstwo –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60%,                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   -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</a:rPr>
                        <a:t>średnie przedsiębiorstwo –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35%,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</a:rPr>
                        <a:t>- duże przedsiębiorstwo –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50%,                     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  -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</a:rPr>
                        <a:t>duże przedsiębiorstwo –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</a:rPr>
                        <a:t>25%.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500" dirty="0">
                          <a:solidFill>
                            <a:schemeClr val="tx1"/>
                          </a:solidFill>
                          <a:effectLst/>
                        </a:rPr>
                        <a:t>Intensywność pomocy w przypadku badań przemysłowych i eksperymentalnych prac rozwojowych można zwiększyć </a:t>
                      </a:r>
                      <a:r>
                        <a:rPr lang="pl-PL" sz="1500" dirty="0" smtClean="0">
                          <a:solidFill>
                            <a:schemeClr val="tx1"/>
                          </a:solidFill>
                          <a:effectLst/>
                        </a:rPr>
                        <a:t>o 15 punktów</a:t>
                      </a:r>
                      <a:r>
                        <a:rPr lang="pl-PL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procentowych</a:t>
                      </a:r>
                      <a:r>
                        <a:rPr lang="pl-PL" sz="1500" dirty="0" smtClean="0">
                          <a:solidFill>
                            <a:schemeClr val="tx1"/>
                          </a:solidFill>
                          <a:effectLst/>
                        </a:rPr>
                        <a:t>.  Premia</a:t>
                      </a:r>
                      <a:r>
                        <a:rPr lang="pl-PL" sz="15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przyznawana jest za efektywną współpracę pomiędzy przedsiębiorstwami lub w sytuacji, kiedy wyniki badań będą szeroko rozpowszechniane w formie konferencji, publikacji itp.</a:t>
                      </a:r>
                      <a:endParaRPr lang="pl-PL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317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2755</TotalTime>
  <Words>1688</Words>
  <Application>Microsoft Office PowerPoint</Application>
  <PresentationFormat>Panoramiczny</PresentationFormat>
  <Paragraphs>394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6" baseType="lpstr">
      <vt:lpstr>MS Gothic</vt:lpstr>
      <vt:lpstr>Arial</vt:lpstr>
      <vt:lpstr>Bookman Old Style</vt:lpstr>
      <vt:lpstr>Calibri</vt:lpstr>
      <vt:lpstr>Calibri Light</vt:lpstr>
      <vt:lpstr>Courier New</vt:lpstr>
      <vt:lpstr>Symbol</vt:lpstr>
      <vt:lpstr>Times New Roman</vt:lpstr>
      <vt:lpstr>Wingdings</vt:lpstr>
      <vt:lpstr>Motyw pakietu Office</vt:lpstr>
      <vt:lpstr>Prezentacja programu PowerPoint</vt:lpstr>
      <vt:lpstr>Prezentacja programu PowerPoint</vt:lpstr>
      <vt:lpstr>Alokacja środków dla działań I osi priorytetowej RPO WP   na lata 2014 - 2020 (euro)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Kożuszek Marzena</dc:creator>
  <cp:lastModifiedBy>Czuchra Agnieszka</cp:lastModifiedBy>
  <cp:revision>371</cp:revision>
  <dcterms:created xsi:type="dcterms:W3CDTF">2019-03-01T13:37:03Z</dcterms:created>
  <dcterms:modified xsi:type="dcterms:W3CDTF">2019-05-16T10:53:52Z</dcterms:modified>
</cp:coreProperties>
</file>